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60"/>
  </p:notesMasterIdLst>
  <p:handoutMasterIdLst>
    <p:handoutMasterId r:id="rId61"/>
  </p:handoutMasterIdLst>
  <p:sldIdLst>
    <p:sldId id="256" r:id="rId2"/>
    <p:sldId id="257" r:id="rId3"/>
    <p:sldId id="258" r:id="rId4"/>
    <p:sldId id="259" r:id="rId5"/>
    <p:sldId id="313" r:id="rId6"/>
    <p:sldId id="310" r:id="rId7"/>
    <p:sldId id="311" r:id="rId8"/>
    <p:sldId id="312" r:id="rId9"/>
    <p:sldId id="314" r:id="rId10"/>
    <p:sldId id="315" r:id="rId11"/>
    <p:sldId id="316" r:id="rId12"/>
    <p:sldId id="317" r:id="rId13"/>
    <p:sldId id="265" r:id="rId14"/>
    <p:sldId id="264" r:id="rId15"/>
    <p:sldId id="266" r:id="rId16"/>
    <p:sldId id="268" r:id="rId17"/>
    <p:sldId id="318" r:id="rId18"/>
    <p:sldId id="267" r:id="rId19"/>
    <p:sldId id="269" r:id="rId20"/>
    <p:sldId id="270" r:id="rId21"/>
    <p:sldId id="271" r:id="rId22"/>
    <p:sldId id="272" r:id="rId23"/>
    <p:sldId id="273" r:id="rId24"/>
    <p:sldId id="274" r:id="rId25"/>
    <p:sldId id="276" r:id="rId26"/>
    <p:sldId id="277" r:id="rId27"/>
    <p:sldId id="278" r:id="rId28"/>
    <p:sldId id="279" r:id="rId29"/>
    <p:sldId id="281" r:id="rId30"/>
    <p:sldId id="282" r:id="rId31"/>
    <p:sldId id="283" r:id="rId32"/>
    <p:sldId id="284" r:id="rId33"/>
    <p:sldId id="285" r:id="rId34"/>
    <p:sldId id="286" r:id="rId35"/>
    <p:sldId id="287" r:id="rId36"/>
    <p:sldId id="288" r:id="rId37"/>
    <p:sldId id="289" r:id="rId38"/>
    <p:sldId id="260" r:id="rId39"/>
    <p:sldId id="261" r:id="rId40"/>
    <p:sldId id="262" r:id="rId41"/>
    <p:sldId id="296" r:id="rId42"/>
    <p:sldId id="295" r:id="rId43"/>
    <p:sldId id="297" r:id="rId44"/>
    <p:sldId id="298" r:id="rId45"/>
    <p:sldId id="299" r:id="rId46"/>
    <p:sldId id="307" r:id="rId47"/>
    <p:sldId id="290" r:id="rId48"/>
    <p:sldId id="291" r:id="rId49"/>
    <p:sldId id="292" r:id="rId50"/>
    <p:sldId id="309" r:id="rId51"/>
    <p:sldId id="319" r:id="rId52"/>
    <p:sldId id="294" r:id="rId53"/>
    <p:sldId id="302" r:id="rId54"/>
    <p:sldId id="300" r:id="rId55"/>
    <p:sldId id="301" r:id="rId56"/>
    <p:sldId id="320" r:id="rId57"/>
    <p:sldId id="303" r:id="rId58"/>
    <p:sldId id="305"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8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E2FE88-87D7-4E59-933C-D97DF80AE5F2}" type="datetimeFigureOut">
              <a:rPr lang="en-US" smtClean="0"/>
              <a:t>8/3/2015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B6FCAD-2A69-4E94-861B-D62B421DF2EB}" type="slidenum">
              <a:rPr lang="en-US" smtClean="0"/>
              <a:t>‹#›</a:t>
            </a:fld>
            <a:endParaRPr lang="en-US"/>
          </a:p>
        </p:txBody>
      </p:sp>
    </p:spTree>
    <p:extLst>
      <p:ext uri="{BB962C8B-B14F-4D97-AF65-F5344CB8AC3E}">
        <p14:creationId xmlns:p14="http://schemas.microsoft.com/office/powerpoint/2010/main" val="1372217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4FA0B2-CBBC-4392-AC05-25C6BEE5DA3A}" type="datetimeFigureOut">
              <a:rPr lang="en-US" smtClean="0"/>
              <a:t>8/3/2015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A8026E-519C-4C50-8831-92A266052B5A}" type="slidenum">
              <a:rPr lang="en-US" smtClean="0"/>
              <a:t>‹#›</a:t>
            </a:fld>
            <a:endParaRPr lang="en-US"/>
          </a:p>
        </p:txBody>
      </p:sp>
    </p:spTree>
    <p:extLst>
      <p:ext uri="{BB962C8B-B14F-4D97-AF65-F5344CB8AC3E}">
        <p14:creationId xmlns:p14="http://schemas.microsoft.com/office/powerpoint/2010/main" val="769665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183" indent="-282378">
              <a:defRPr>
                <a:solidFill>
                  <a:schemeClr val="tx1"/>
                </a:solidFill>
                <a:latin typeface="Calibri" pitchFamily="34" charset="0"/>
              </a:defRPr>
            </a:lvl2pPr>
            <a:lvl3pPr marL="1129513" indent="-225903">
              <a:defRPr>
                <a:solidFill>
                  <a:schemeClr val="tx1"/>
                </a:solidFill>
                <a:latin typeface="Calibri" pitchFamily="34" charset="0"/>
              </a:defRPr>
            </a:lvl3pPr>
            <a:lvl4pPr marL="1581318" indent="-225903">
              <a:defRPr>
                <a:solidFill>
                  <a:schemeClr val="tx1"/>
                </a:solidFill>
                <a:latin typeface="Calibri" pitchFamily="34" charset="0"/>
              </a:defRPr>
            </a:lvl4pPr>
            <a:lvl5pPr marL="2033123" indent="-225903">
              <a:defRPr>
                <a:solidFill>
                  <a:schemeClr val="tx1"/>
                </a:solidFill>
                <a:latin typeface="Calibri" pitchFamily="34" charset="0"/>
              </a:defRPr>
            </a:lvl5pPr>
            <a:lvl6pPr marL="2484928" indent="-225903" fontAlgn="base">
              <a:spcBef>
                <a:spcPct val="0"/>
              </a:spcBef>
              <a:spcAft>
                <a:spcPct val="0"/>
              </a:spcAft>
              <a:defRPr>
                <a:solidFill>
                  <a:schemeClr val="tx1"/>
                </a:solidFill>
                <a:latin typeface="Calibri" pitchFamily="34" charset="0"/>
              </a:defRPr>
            </a:lvl6pPr>
            <a:lvl7pPr marL="2936733" indent="-225903" fontAlgn="base">
              <a:spcBef>
                <a:spcPct val="0"/>
              </a:spcBef>
              <a:spcAft>
                <a:spcPct val="0"/>
              </a:spcAft>
              <a:defRPr>
                <a:solidFill>
                  <a:schemeClr val="tx1"/>
                </a:solidFill>
                <a:latin typeface="Calibri" pitchFamily="34" charset="0"/>
              </a:defRPr>
            </a:lvl7pPr>
            <a:lvl8pPr marL="3388538" indent="-225903" fontAlgn="base">
              <a:spcBef>
                <a:spcPct val="0"/>
              </a:spcBef>
              <a:spcAft>
                <a:spcPct val="0"/>
              </a:spcAft>
              <a:defRPr>
                <a:solidFill>
                  <a:schemeClr val="tx1"/>
                </a:solidFill>
                <a:latin typeface="Calibri" pitchFamily="34" charset="0"/>
              </a:defRPr>
            </a:lvl8pPr>
            <a:lvl9pPr marL="3840343" indent="-22590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771F2B2-BC9E-479D-AC6B-4EB65D5A5A6D}" type="slidenum">
              <a:rPr lang="en-US" altLang="en-US"/>
              <a:pPr fontAlgn="base">
                <a:spcBef>
                  <a:spcPct val="0"/>
                </a:spcBef>
                <a:spcAft>
                  <a:spcPct val="0"/>
                </a:spcAft>
              </a:pPr>
              <a:t>31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183" indent="-282378">
              <a:defRPr>
                <a:solidFill>
                  <a:schemeClr val="tx1"/>
                </a:solidFill>
                <a:latin typeface="Calibri" pitchFamily="34" charset="0"/>
              </a:defRPr>
            </a:lvl2pPr>
            <a:lvl3pPr marL="1129513" indent="-225903">
              <a:defRPr>
                <a:solidFill>
                  <a:schemeClr val="tx1"/>
                </a:solidFill>
                <a:latin typeface="Calibri" pitchFamily="34" charset="0"/>
              </a:defRPr>
            </a:lvl3pPr>
            <a:lvl4pPr marL="1581318" indent="-225903">
              <a:defRPr>
                <a:solidFill>
                  <a:schemeClr val="tx1"/>
                </a:solidFill>
                <a:latin typeface="Calibri" pitchFamily="34" charset="0"/>
              </a:defRPr>
            </a:lvl4pPr>
            <a:lvl5pPr marL="2033123" indent="-225903">
              <a:defRPr>
                <a:solidFill>
                  <a:schemeClr val="tx1"/>
                </a:solidFill>
                <a:latin typeface="Calibri" pitchFamily="34" charset="0"/>
              </a:defRPr>
            </a:lvl5pPr>
            <a:lvl6pPr marL="2484928" indent="-225903" fontAlgn="base">
              <a:spcBef>
                <a:spcPct val="0"/>
              </a:spcBef>
              <a:spcAft>
                <a:spcPct val="0"/>
              </a:spcAft>
              <a:defRPr>
                <a:solidFill>
                  <a:schemeClr val="tx1"/>
                </a:solidFill>
                <a:latin typeface="Calibri" pitchFamily="34" charset="0"/>
              </a:defRPr>
            </a:lvl6pPr>
            <a:lvl7pPr marL="2936733" indent="-225903" fontAlgn="base">
              <a:spcBef>
                <a:spcPct val="0"/>
              </a:spcBef>
              <a:spcAft>
                <a:spcPct val="0"/>
              </a:spcAft>
              <a:defRPr>
                <a:solidFill>
                  <a:schemeClr val="tx1"/>
                </a:solidFill>
                <a:latin typeface="Calibri" pitchFamily="34" charset="0"/>
              </a:defRPr>
            </a:lvl7pPr>
            <a:lvl8pPr marL="3388538" indent="-225903" fontAlgn="base">
              <a:spcBef>
                <a:spcPct val="0"/>
              </a:spcBef>
              <a:spcAft>
                <a:spcPct val="0"/>
              </a:spcAft>
              <a:defRPr>
                <a:solidFill>
                  <a:schemeClr val="tx1"/>
                </a:solidFill>
                <a:latin typeface="Calibri" pitchFamily="34" charset="0"/>
              </a:defRPr>
            </a:lvl8pPr>
            <a:lvl9pPr marL="3840343" indent="-22590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771F2B2-BC9E-479D-AC6B-4EB65D5A5A6D}" type="slidenum">
              <a:rPr lang="en-US" altLang="en-US"/>
              <a:pPr fontAlgn="base">
                <a:spcBef>
                  <a:spcPct val="0"/>
                </a:spcBef>
                <a:spcAft>
                  <a:spcPct val="0"/>
                </a:spcAft>
              </a:pPr>
              <a:t>32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950760C-9F38-4C04-92EA-0BC5A4408FCC}" type="datetimeFigureOut">
              <a:rPr lang="en-US" smtClean="0"/>
              <a:t>8/3/2015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818898D-DBBA-4341-89CD-785ED066018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950760C-9F38-4C04-92EA-0BC5A4408FCC}" type="datetimeFigureOut">
              <a:rPr lang="en-US" smtClean="0"/>
              <a:t>8/3/2015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818898D-DBBA-4341-89CD-785ED066018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950760C-9F38-4C04-92EA-0BC5A4408FCC}" type="datetimeFigureOut">
              <a:rPr lang="en-US" smtClean="0"/>
              <a:t>8/3/2015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818898D-DBBA-4341-89CD-785ED066018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950760C-9F38-4C04-92EA-0BC5A4408FCC}" type="datetimeFigureOut">
              <a:rPr lang="en-US" smtClean="0"/>
              <a:t>8/3/2015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818898D-DBBA-4341-89CD-785ED0660183}"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950760C-9F38-4C04-92EA-0BC5A4408FCC}" type="datetimeFigureOut">
              <a:rPr lang="en-US" smtClean="0"/>
              <a:t>8/3/2015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818898D-DBBA-4341-89CD-785ED0660183}"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950760C-9F38-4C04-92EA-0BC5A4408FCC}" type="datetimeFigureOut">
              <a:rPr lang="en-US" smtClean="0"/>
              <a:t>8/3/2015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818898D-DBBA-4341-89CD-785ED0660183}"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950760C-9F38-4C04-92EA-0BC5A4408FCC}" type="datetimeFigureOut">
              <a:rPr lang="en-US" smtClean="0"/>
              <a:t>8/3/2015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818898D-DBBA-4341-89CD-785ED066018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950760C-9F38-4C04-92EA-0BC5A4408FCC}" type="datetimeFigureOut">
              <a:rPr lang="en-US" smtClean="0"/>
              <a:t>8/3/2015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818898D-DBBA-4341-89CD-785ED0660183}"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950760C-9F38-4C04-92EA-0BC5A4408FCC}" type="datetimeFigureOut">
              <a:rPr lang="en-US" smtClean="0"/>
              <a:t>8/3/2015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818898D-DBBA-4341-89CD-785ED066018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950760C-9F38-4C04-92EA-0BC5A4408FCC}" type="datetimeFigureOut">
              <a:rPr lang="en-US" smtClean="0"/>
              <a:t>8/3/2015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818898D-DBBA-4341-89CD-785ED066018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950760C-9F38-4C04-92EA-0BC5A4408FCC}" type="datetimeFigureOut">
              <a:rPr lang="en-US" smtClean="0"/>
              <a:t>8/3/2015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818898D-DBBA-4341-89CD-785ED0660183}"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950760C-9F38-4C04-92EA-0BC5A4408FCC}" type="datetimeFigureOut">
              <a:rPr lang="en-US" smtClean="0"/>
              <a:t>8/3/2015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818898D-DBBA-4341-89CD-785ED066018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a.next.westlaw.com/Document/I268e2f8e057611e5b4bafa136b480ad2/View/FullText.html?navigationPath=Search/v3/search/results/navigation/i0ad6040b0000014edb10c980f4c67ad5?Nav=CASE&amp;fragmentIdentifier=I268e2f8e057611e5b4bafa136b480ad2&amp;startIndex=1&amp;contextData=(sc.Search)&amp;transitionType=SearchItem&amp;listSource=Search&amp;listPageSource=d5ca4830bb702340e7a9c50da31da19f&amp;list=ALL&amp;rank=1&amp;grading=na&amp;sessionScopeId=97271cc172082d3a8d3319eed4067440&amp;originationContext=Search%20Result&amp;transitionType=SearchItem&amp;contextData=(sc.Search)"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dol.gov/whd/regs/compliance/whdfs7.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2209800"/>
          </a:xfrm>
        </p:spPr>
        <p:txBody>
          <a:bodyPr>
            <a:normAutofit/>
          </a:bodyPr>
          <a:lstStyle/>
          <a:p>
            <a:r>
              <a:rPr lang="en-US" sz="3600" dirty="0"/>
              <a:t>Florida Public Human Resources Association </a:t>
            </a:r>
            <a:r>
              <a:rPr lang="en-US" sz="3600" dirty="0" smtClean="0"/>
              <a:t>Conference </a:t>
            </a:r>
            <a:br>
              <a:rPr lang="en-US" sz="3600" dirty="0" smtClean="0"/>
            </a:br>
            <a:r>
              <a:rPr lang="en-US" sz="3600" dirty="0" smtClean="0"/>
              <a:t/>
            </a:r>
            <a:br>
              <a:rPr lang="en-US" sz="3600" dirty="0" smtClean="0"/>
            </a:br>
            <a:r>
              <a:rPr lang="en-US" sz="2400" dirty="0" smtClean="0"/>
              <a:t>INTERNS, VOLUNTEERS, AND CONTRACTORS </a:t>
            </a:r>
            <a:endParaRPr lang="en-US" sz="2400" dirty="0"/>
          </a:p>
        </p:txBody>
      </p:sp>
      <p:sp>
        <p:nvSpPr>
          <p:cNvPr id="3" name="Subtitle 2"/>
          <p:cNvSpPr>
            <a:spLocks noGrp="1"/>
          </p:cNvSpPr>
          <p:nvPr>
            <p:ph type="subTitle" idx="1"/>
          </p:nvPr>
        </p:nvSpPr>
        <p:spPr/>
        <p:txBody>
          <a:bodyPr>
            <a:noAutofit/>
          </a:bodyPr>
          <a:lstStyle/>
          <a:p>
            <a:pPr>
              <a:spcBef>
                <a:spcPts val="0"/>
              </a:spcBef>
            </a:pPr>
            <a:r>
              <a:rPr lang="en-US" sz="1800" i="1" dirty="0" smtClean="0">
                <a:latin typeface="Arial Black" pitchFamily="34" charset="0"/>
              </a:rPr>
              <a:t>Presented by</a:t>
            </a:r>
          </a:p>
          <a:p>
            <a:pPr>
              <a:spcBef>
                <a:spcPts val="0"/>
              </a:spcBef>
            </a:pPr>
            <a:r>
              <a:rPr lang="en-US" sz="1800" dirty="0" smtClean="0">
                <a:latin typeface="Arial Black" pitchFamily="34" charset="0"/>
              </a:rPr>
              <a:t>YORK M. FLIK </a:t>
            </a:r>
          </a:p>
          <a:p>
            <a:pPr>
              <a:spcBef>
                <a:spcPts val="0"/>
              </a:spcBef>
            </a:pPr>
            <a:r>
              <a:rPr lang="en-US" sz="1800" dirty="0" smtClean="0">
                <a:latin typeface="Arial Black" pitchFamily="34" charset="0"/>
              </a:rPr>
              <a:t>Yflik@anblaw.com</a:t>
            </a:r>
          </a:p>
          <a:p>
            <a:pPr>
              <a:spcBef>
                <a:spcPts val="0"/>
              </a:spcBef>
            </a:pPr>
            <a:r>
              <a:rPr lang="en-US" sz="1800" dirty="0" smtClean="0">
                <a:latin typeface="Arial Black" pitchFamily="34" charset="0"/>
              </a:rPr>
              <a:t>Allen, Norton &amp; Blue, P.A.</a:t>
            </a:r>
          </a:p>
          <a:p>
            <a:pPr>
              <a:spcBef>
                <a:spcPts val="0"/>
              </a:spcBef>
            </a:pPr>
            <a:endParaRPr lang="en-US" sz="1800" dirty="0">
              <a:latin typeface="Arial Black" pitchFamily="34" charset="0"/>
            </a:endParaRPr>
          </a:p>
        </p:txBody>
      </p:sp>
      <p:pic>
        <p:nvPicPr>
          <p:cNvPr id="7" name="Picture 6" descr="Logo.jpg"/>
          <p:cNvPicPr/>
          <p:nvPr/>
        </p:nvPicPr>
        <p:blipFill>
          <a:blip r:embed="rId2" cstate="print"/>
          <a:srcRect l="5415" b="-15"/>
          <a:stretch>
            <a:fillRect/>
          </a:stretch>
        </p:blipFill>
        <p:spPr>
          <a:xfrm>
            <a:off x="228600" y="5410200"/>
            <a:ext cx="2286000" cy="1295400"/>
          </a:xfrm>
          <a:prstGeom prst="rect">
            <a:avLst/>
          </a:prstGeom>
        </p:spPr>
      </p:pic>
    </p:spTree>
    <p:extLst>
      <p:ext uri="{BB962C8B-B14F-4D97-AF65-F5344CB8AC3E}">
        <p14:creationId xmlns:p14="http://schemas.microsoft.com/office/powerpoint/2010/main" val="3572598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3600"/>
            <a:ext cx="7924800" cy="1642872"/>
          </a:xfrm>
        </p:spPr>
        <p:txBody>
          <a:bodyPr>
            <a:normAutofit fontScale="85000" lnSpcReduction="10000"/>
          </a:bodyPr>
          <a:lstStyle/>
          <a:p>
            <a:r>
              <a:rPr lang="en-US" sz="3000" b="1" dirty="0" smtClean="0"/>
              <a:t>Florida Re-Employment Assistance Program (Unemployment benefits)</a:t>
            </a:r>
            <a:r>
              <a:rPr lang="en-US" sz="3000" dirty="0" smtClean="0"/>
              <a:t>– provides income assistance after termination.</a:t>
            </a:r>
          </a:p>
          <a:p>
            <a:pPr lvl="1"/>
            <a:r>
              <a:rPr lang="en-US" sz="2100" dirty="0" smtClean="0"/>
              <a:t>Applies to ALL employers </a:t>
            </a:r>
            <a:r>
              <a:rPr lang="en-US" sz="2100" dirty="0"/>
              <a:t>with one or more employees. </a:t>
            </a:r>
          </a:p>
        </p:txBody>
      </p:sp>
      <p:sp>
        <p:nvSpPr>
          <p:cNvPr id="3" name="Title 2"/>
          <p:cNvSpPr>
            <a:spLocks noGrp="1"/>
          </p:cNvSpPr>
          <p:nvPr>
            <p:ph type="title"/>
          </p:nvPr>
        </p:nvSpPr>
        <p:spPr/>
        <p:txBody>
          <a:bodyPr/>
          <a:lstStyle/>
          <a:p>
            <a:r>
              <a:rPr lang="en-US" dirty="0" smtClean="0"/>
              <a:t>Employee v. Non-Employee	</a:t>
            </a:r>
            <a:endParaRPr lang="en-US" dirty="0"/>
          </a:p>
        </p:txBody>
      </p:sp>
    </p:spTree>
    <p:extLst>
      <p:ext uri="{BB962C8B-B14F-4D97-AF65-F5344CB8AC3E}">
        <p14:creationId xmlns:p14="http://schemas.microsoft.com/office/powerpoint/2010/main" val="2940123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0"/>
            <a:ext cx="7848600" cy="3657600"/>
          </a:xfrm>
        </p:spPr>
        <p:txBody>
          <a:bodyPr>
            <a:normAutofit fontScale="77500" lnSpcReduction="20000"/>
          </a:bodyPr>
          <a:lstStyle/>
          <a:p>
            <a:r>
              <a:rPr lang="en-US" sz="3000" b="1" dirty="0" smtClean="0"/>
              <a:t>Workers’ compensation</a:t>
            </a:r>
            <a:r>
              <a:rPr lang="en-US" sz="3000" dirty="0" smtClean="0"/>
              <a:t>– provides protection to employees that sustain work-related injuries.</a:t>
            </a:r>
          </a:p>
          <a:p>
            <a:pPr lvl="1"/>
            <a:r>
              <a:rPr lang="en-US" sz="2400" dirty="0" smtClean="0"/>
              <a:t>In Florida, it applies to Employers: </a:t>
            </a:r>
          </a:p>
          <a:p>
            <a:pPr lvl="2"/>
            <a:r>
              <a:rPr lang="en-US" sz="2200" dirty="0" smtClean="0"/>
              <a:t>In the construction industry who employ one or more employees,</a:t>
            </a:r>
          </a:p>
          <a:p>
            <a:pPr lvl="2"/>
            <a:r>
              <a:rPr lang="en-US" sz="2200" dirty="0" smtClean="0"/>
              <a:t>In non-construction industry who employee 4 or more employees, and </a:t>
            </a:r>
          </a:p>
          <a:p>
            <a:pPr lvl="2"/>
            <a:r>
              <a:rPr lang="en-US" sz="2200" dirty="0" smtClean="0"/>
              <a:t>In the Agricultural industry who employee 6 or more regular employees, or 12 or more seasonal employees </a:t>
            </a:r>
          </a:p>
          <a:p>
            <a:pPr lvl="2"/>
            <a:r>
              <a:rPr lang="en-US" sz="2200" dirty="0" smtClean="0"/>
              <a:t>If </a:t>
            </a:r>
            <a:r>
              <a:rPr lang="en-US" sz="2200" dirty="0"/>
              <a:t>a </a:t>
            </a:r>
            <a:r>
              <a:rPr lang="en-US" sz="2200" dirty="0" smtClean="0"/>
              <a:t>volunteer </a:t>
            </a:r>
            <a:r>
              <a:rPr lang="en-US" sz="2200" dirty="0"/>
              <a:t>is performing services for the </a:t>
            </a:r>
            <a:r>
              <a:rPr lang="en-US" sz="2200" i="1" dirty="0"/>
              <a:t>a state, county, municipality, or other governmental </a:t>
            </a:r>
            <a:r>
              <a:rPr lang="en-US" sz="2200" i="1" dirty="0" smtClean="0"/>
              <a:t>entity</a:t>
            </a:r>
            <a:r>
              <a:rPr lang="en-US" sz="2200" dirty="0" smtClean="0"/>
              <a:t>, injuries </a:t>
            </a:r>
            <a:r>
              <a:rPr lang="en-US" sz="2200" dirty="0"/>
              <a:t>incurred while serving as a volunteer will render that </a:t>
            </a:r>
            <a:r>
              <a:rPr lang="en-US" sz="2200" dirty="0" smtClean="0"/>
              <a:t>individual an </a:t>
            </a:r>
            <a:r>
              <a:rPr lang="en-US" sz="2200" dirty="0"/>
              <a:t>employee who is entitled to workers’ compensation benefits. </a:t>
            </a:r>
            <a:endParaRPr lang="en-US" sz="2200" dirty="0" smtClean="0"/>
          </a:p>
          <a:p>
            <a:pPr lvl="2"/>
            <a:endParaRPr lang="en-US" sz="2200" dirty="0" smtClean="0"/>
          </a:p>
          <a:p>
            <a:pPr lvl="2"/>
            <a:endParaRPr lang="en-US" sz="2200" dirty="0"/>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Employee v. Non-Employee	</a:t>
            </a:r>
            <a:endParaRPr lang="en-US" dirty="0"/>
          </a:p>
        </p:txBody>
      </p:sp>
    </p:spTree>
    <p:extLst>
      <p:ext uri="{BB962C8B-B14F-4D97-AF65-F5344CB8AC3E}">
        <p14:creationId xmlns:p14="http://schemas.microsoft.com/office/powerpoint/2010/main" val="2940123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209800"/>
            <a:ext cx="7772400" cy="2481072"/>
          </a:xfrm>
        </p:spPr>
        <p:txBody>
          <a:bodyPr/>
          <a:lstStyle/>
          <a:p>
            <a:r>
              <a:rPr lang="en-US" dirty="0" smtClean="0"/>
              <a:t>When a worker is deemed a non-employee under the law, the worker is </a:t>
            </a:r>
            <a:r>
              <a:rPr lang="en-US" b="1" u="sng" dirty="0" smtClean="0"/>
              <a:t>NOT</a:t>
            </a:r>
            <a:r>
              <a:rPr lang="en-US" b="1" i="1" dirty="0"/>
              <a:t> </a:t>
            </a:r>
            <a:r>
              <a:rPr lang="en-US" dirty="0" smtClean="0"/>
              <a:t>afforded the protections under the employment laws discussed above. </a:t>
            </a:r>
            <a:endParaRPr lang="en-US" dirty="0"/>
          </a:p>
        </p:txBody>
      </p:sp>
      <p:sp>
        <p:nvSpPr>
          <p:cNvPr id="3" name="Title 2"/>
          <p:cNvSpPr>
            <a:spLocks noGrp="1"/>
          </p:cNvSpPr>
          <p:nvPr>
            <p:ph type="title"/>
          </p:nvPr>
        </p:nvSpPr>
        <p:spPr/>
        <p:txBody>
          <a:bodyPr/>
          <a:lstStyle/>
          <a:p>
            <a:r>
              <a:rPr lang="en-US" dirty="0" smtClean="0"/>
              <a:t>Non-Employees Rights</a:t>
            </a:r>
            <a:endParaRPr lang="en-US" dirty="0"/>
          </a:p>
        </p:txBody>
      </p:sp>
    </p:spTree>
    <p:extLst>
      <p:ext uri="{BB962C8B-B14F-4D97-AF65-F5344CB8AC3E}">
        <p14:creationId xmlns:p14="http://schemas.microsoft.com/office/powerpoint/2010/main" val="1127377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Courts and the Department of Labor have analyzed how these workers may be distinguished from employees</a:t>
            </a:r>
            <a:endParaRPr lang="en-US" dirty="0"/>
          </a:p>
        </p:txBody>
      </p:sp>
      <p:sp>
        <p:nvSpPr>
          <p:cNvPr id="3" name="Title 2"/>
          <p:cNvSpPr>
            <a:spLocks noGrp="1"/>
          </p:cNvSpPr>
          <p:nvPr>
            <p:ph type="title"/>
          </p:nvPr>
        </p:nvSpPr>
        <p:spPr/>
        <p:txBody>
          <a:bodyPr/>
          <a:lstStyle/>
          <a:p>
            <a:r>
              <a:rPr lang="en-US" dirty="0" smtClean="0"/>
              <a:t>Non-Employees</a:t>
            </a:r>
            <a:endParaRPr lang="en-US" dirty="0"/>
          </a:p>
        </p:txBody>
      </p:sp>
    </p:spTree>
    <p:extLst>
      <p:ext uri="{BB962C8B-B14F-4D97-AF65-F5344CB8AC3E}">
        <p14:creationId xmlns:p14="http://schemas.microsoft.com/office/powerpoint/2010/main" val="3081304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828800"/>
            <a:ext cx="8229600" cy="4525963"/>
          </a:xfrm>
        </p:spPr>
        <p:txBody>
          <a:bodyPr/>
          <a:lstStyle/>
          <a:p>
            <a:r>
              <a:rPr lang="en-US" dirty="0" smtClean="0"/>
              <a:t>Workers who are not considered employees are typically labeled as:</a:t>
            </a:r>
          </a:p>
          <a:p>
            <a:pPr lvl="1"/>
            <a:r>
              <a:rPr lang="en-US" dirty="0" smtClean="0"/>
              <a:t>Independent Contractors</a:t>
            </a:r>
          </a:p>
          <a:p>
            <a:pPr lvl="1"/>
            <a:r>
              <a:rPr lang="en-US" dirty="0"/>
              <a:t>Trainees/Interns</a:t>
            </a:r>
          </a:p>
          <a:p>
            <a:pPr lvl="1"/>
            <a:r>
              <a:rPr lang="en-US" dirty="0" smtClean="0"/>
              <a:t>Volunteers</a:t>
            </a:r>
          </a:p>
          <a:p>
            <a:pPr lvl="1"/>
            <a:endParaRPr lang="en-US" dirty="0"/>
          </a:p>
        </p:txBody>
      </p:sp>
      <p:sp>
        <p:nvSpPr>
          <p:cNvPr id="3" name="Title 2"/>
          <p:cNvSpPr>
            <a:spLocks noGrp="1"/>
          </p:cNvSpPr>
          <p:nvPr>
            <p:ph type="title"/>
          </p:nvPr>
        </p:nvSpPr>
        <p:spPr>
          <a:xfrm>
            <a:off x="457200" y="457200"/>
            <a:ext cx="8229600" cy="1143000"/>
          </a:xfrm>
        </p:spPr>
        <p:txBody>
          <a:bodyPr/>
          <a:lstStyle/>
          <a:p>
            <a:r>
              <a:rPr lang="en-US" dirty="0" smtClean="0"/>
              <a:t>Non-Employees</a:t>
            </a:r>
            <a:endParaRPr lang="en-US" dirty="0"/>
          </a:p>
        </p:txBody>
      </p:sp>
    </p:spTree>
    <p:extLst>
      <p:ext uri="{BB962C8B-B14F-4D97-AF65-F5344CB8AC3E}">
        <p14:creationId xmlns:p14="http://schemas.microsoft.com/office/powerpoint/2010/main" val="2821121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To distinguish independent contractors from employees, employers should </a:t>
            </a:r>
            <a:r>
              <a:rPr lang="en-US" sz="2800" dirty="0" smtClean="0"/>
              <a:t>focus on two </a:t>
            </a:r>
            <a:r>
              <a:rPr lang="en-US" sz="2800" dirty="0"/>
              <a:t>important tests: </a:t>
            </a:r>
            <a:endParaRPr lang="en-US" sz="2800" dirty="0" smtClean="0"/>
          </a:p>
          <a:p>
            <a:pPr marL="109728" indent="0">
              <a:buNone/>
            </a:pPr>
            <a:endParaRPr lang="en-US" sz="2800" dirty="0" smtClean="0"/>
          </a:p>
          <a:p>
            <a:pPr lvl="1"/>
            <a:r>
              <a:rPr lang="en-US" sz="2400" dirty="0" smtClean="0"/>
              <a:t>FLSA’s </a:t>
            </a:r>
            <a:r>
              <a:rPr lang="en-US" sz="2400" dirty="0"/>
              <a:t>“economic realities test” and </a:t>
            </a:r>
            <a:endParaRPr lang="en-US" sz="2400" dirty="0" smtClean="0"/>
          </a:p>
          <a:p>
            <a:pPr marL="393192" lvl="1" indent="0">
              <a:buNone/>
            </a:pPr>
            <a:endParaRPr lang="en-US" sz="500" dirty="0" smtClean="0"/>
          </a:p>
          <a:p>
            <a:pPr lvl="1"/>
            <a:r>
              <a:rPr lang="en-US" sz="2400" dirty="0" smtClean="0"/>
              <a:t>IRS’s </a:t>
            </a:r>
            <a:r>
              <a:rPr lang="en-US" sz="2400" dirty="0"/>
              <a:t>11 factor </a:t>
            </a:r>
            <a:r>
              <a:rPr lang="en-US" sz="2400" dirty="0" smtClean="0"/>
              <a:t>test </a:t>
            </a:r>
            <a:endParaRPr lang="en-US" sz="2400" dirty="0"/>
          </a:p>
          <a:p>
            <a:endParaRPr lang="en-US" dirty="0"/>
          </a:p>
        </p:txBody>
      </p:sp>
      <p:sp>
        <p:nvSpPr>
          <p:cNvPr id="3" name="Title 2"/>
          <p:cNvSpPr>
            <a:spLocks noGrp="1"/>
          </p:cNvSpPr>
          <p:nvPr>
            <p:ph type="title"/>
          </p:nvPr>
        </p:nvSpPr>
        <p:spPr/>
        <p:txBody>
          <a:bodyPr/>
          <a:lstStyle/>
          <a:p>
            <a:r>
              <a:rPr lang="en-US" dirty="0" smtClean="0"/>
              <a:t>INDEPENDENT CONTRACTORS</a:t>
            </a:r>
            <a:endParaRPr lang="en-US" dirty="0"/>
          </a:p>
        </p:txBody>
      </p:sp>
    </p:spTree>
    <p:extLst>
      <p:ext uri="{BB962C8B-B14F-4D97-AF65-F5344CB8AC3E}">
        <p14:creationId xmlns:p14="http://schemas.microsoft.com/office/powerpoint/2010/main" val="12460680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sz="1900" dirty="0" smtClean="0"/>
          </a:p>
          <a:p>
            <a:r>
              <a:rPr lang="en-US" sz="2200" dirty="0" smtClean="0"/>
              <a:t>The Supreme Court, in </a:t>
            </a:r>
            <a:r>
              <a:rPr lang="en-US" sz="2200" u="sng" dirty="0" smtClean="0"/>
              <a:t>Goldberg v. Whitaker House Co-op., Inc.</a:t>
            </a:r>
            <a:r>
              <a:rPr lang="en-US" sz="2200" dirty="0" smtClean="0"/>
              <a:t>, (</a:t>
            </a:r>
            <a:r>
              <a:rPr lang="en-US" sz="2200" dirty="0"/>
              <a:t>U.S. </a:t>
            </a:r>
            <a:r>
              <a:rPr lang="en-US" sz="2200" dirty="0" smtClean="0"/>
              <a:t>1961) applied the </a:t>
            </a:r>
            <a:r>
              <a:rPr lang="en-US" sz="2200" dirty="0"/>
              <a:t>“economic realities test</a:t>
            </a:r>
            <a:r>
              <a:rPr lang="en-US" sz="2200" dirty="0" smtClean="0"/>
              <a:t>” under the </a:t>
            </a:r>
            <a:r>
              <a:rPr lang="en-US" sz="2200" dirty="0"/>
              <a:t>Fair Labor Standards Act </a:t>
            </a:r>
            <a:r>
              <a:rPr lang="en-US" sz="2200" dirty="0" smtClean="0"/>
              <a:t>(FLSA), which distinguishes employees from independent contractors by 6 main factors. </a:t>
            </a:r>
          </a:p>
          <a:p>
            <a:pPr lvl="1"/>
            <a:r>
              <a:rPr lang="en-US" sz="1800" dirty="0" smtClean="0"/>
              <a:t>Is the worker economically dependent on the business?</a:t>
            </a:r>
          </a:p>
          <a:p>
            <a:pPr marL="393192" lvl="1" indent="0">
              <a:buNone/>
            </a:pPr>
            <a:r>
              <a:rPr lang="en-US" sz="1800" dirty="0" smtClean="0"/>
              <a:t>	OR</a:t>
            </a:r>
          </a:p>
          <a:p>
            <a:pPr lvl="1"/>
            <a:r>
              <a:rPr lang="en-US" sz="1800" dirty="0" smtClean="0"/>
              <a:t>Is the worker in business for himself?</a:t>
            </a:r>
          </a:p>
        </p:txBody>
      </p:sp>
      <p:sp>
        <p:nvSpPr>
          <p:cNvPr id="3" name="Title 2"/>
          <p:cNvSpPr>
            <a:spLocks noGrp="1"/>
          </p:cNvSpPr>
          <p:nvPr>
            <p:ph type="title"/>
          </p:nvPr>
        </p:nvSpPr>
        <p:spPr>
          <a:xfrm>
            <a:off x="457200" y="685800"/>
            <a:ext cx="8229600" cy="1143000"/>
          </a:xfrm>
        </p:spPr>
        <p:txBody>
          <a:bodyPr>
            <a:normAutofit/>
          </a:bodyPr>
          <a:lstStyle/>
          <a:p>
            <a:r>
              <a:rPr lang="en-US" dirty="0" smtClean="0"/>
              <a:t>INDEPENDENT CONTRACTORS</a:t>
            </a:r>
            <a:endParaRPr lang="en-US" dirty="0"/>
          </a:p>
        </p:txBody>
      </p:sp>
    </p:spTree>
    <p:extLst>
      <p:ext uri="{BB962C8B-B14F-4D97-AF65-F5344CB8AC3E}">
        <p14:creationId xmlns:p14="http://schemas.microsoft.com/office/powerpoint/2010/main" val="38902990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1) The </a:t>
            </a:r>
            <a:r>
              <a:rPr lang="en-US" sz="2400" b="1" dirty="0"/>
              <a:t>extent</a:t>
            </a:r>
            <a:r>
              <a:rPr lang="en-US" sz="2400" dirty="0"/>
              <a:t> to which the work performed is an integral part of the employer’s business. </a:t>
            </a:r>
          </a:p>
          <a:p>
            <a:r>
              <a:rPr lang="en-US" sz="2400" dirty="0"/>
              <a:t>2) Whether the worker’s </a:t>
            </a:r>
            <a:r>
              <a:rPr lang="en-US" sz="2400" b="1" dirty="0"/>
              <a:t>managerial</a:t>
            </a:r>
            <a:r>
              <a:rPr lang="en-US" sz="2400" dirty="0"/>
              <a:t> </a:t>
            </a:r>
            <a:r>
              <a:rPr lang="en-US" sz="2400" b="1" dirty="0"/>
              <a:t>skills</a:t>
            </a:r>
            <a:r>
              <a:rPr lang="en-US" sz="2400" dirty="0"/>
              <a:t> affect his or her opportunity for </a:t>
            </a:r>
            <a:r>
              <a:rPr lang="en-US" sz="2400" b="1" dirty="0"/>
              <a:t>profit and loss</a:t>
            </a:r>
            <a:r>
              <a:rPr lang="en-US" sz="2400" dirty="0"/>
              <a:t>. </a:t>
            </a:r>
          </a:p>
          <a:p>
            <a:r>
              <a:rPr lang="en-US" sz="2400" dirty="0"/>
              <a:t>3) The relative </a:t>
            </a:r>
            <a:r>
              <a:rPr lang="en-US" sz="2400" b="1" dirty="0"/>
              <a:t>investments</a:t>
            </a:r>
            <a:r>
              <a:rPr lang="en-US" sz="2400" dirty="0"/>
              <a:t> in facilities and equipment by the worker </a:t>
            </a:r>
            <a:r>
              <a:rPr lang="en-US" sz="2400" i="1" dirty="0"/>
              <a:t>and</a:t>
            </a:r>
            <a:r>
              <a:rPr lang="en-US" sz="2400" dirty="0"/>
              <a:t> the employer. </a:t>
            </a:r>
          </a:p>
          <a:p>
            <a:r>
              <a:rPr lang="en-US" sz="2400" dirty="0"/>
              <a:t>4) The worker’s </a:t>
            </a:r>
            <a:r>
              <a:rPr lang="en-US" sz="2400" b="1" dirty="0"/>
              <a:t>skill</a:t>
            </a:r>
            <a:r>
              <a:rPr lang="en-US" sz="2400" dirty="0"/>
              <a:t> and </a:t>
            </a:r>
            <a:r>
              <a:rPr lang="en-US" sz="2400" b="1" dirty="0"/>
              <a:t>initiative</a:t>
            </a:r>
            <a:r>
              <a:rPr lang="en-US" sz="2400" dirty="0"/>
              <a:t>. </a:t>
            </a:r>
          </a:p>
          <a:p>
            <a:r>
              <a:rPr lang="en-US" sz="2400" dirty="0"/>
              <a:t>5) The </a:t>
            </a:r>
            <a:r>
              <a:rPr lang="en-US" sz="2400" b="1" dirty="0"/>
              <a:t>permanency</a:t>
            </a:r>
            <a:r>
              <a:rPr lang="en-US" sz="2400" dirty="0"/>
              <a:t> of the worker’s relationship with the employer. </a:t>
            </a:r>
          </a:p>
          <a:p>
            <a:r>
              <a:rPr lang="en-US" sz="2400" dirty="0"/>
              <a:t>6) The </a:t>
            </a:r>
            <a:r>
              <a:rPr lang="en-US" sz="2400" b="1" dirty="0"/>
              <a:t>nature</a:t>
            </a:r>
            <a:r>
              <a:rPr lang="en-US" sz="2400" dirty="0"/>
              <a:t> and degree of </a:t>
            </a:r>
            <a:r>
              <a:rPr lang="en-US" sz="2400" b="1" dirty="0"/>
              <a:t>control</a:t>
            </a:r>
            <a:r>
              <a:rPr lang="en-US" sz="2400" dirty="0"/>
              <a:t> by the employer. </a:t>
            </a:r>
          </a:p>
          <a:p>
            <a:endParaRPr lang="en-US" dirty="0"/>
          </a:p>
        </p:txBody>
      </p:sp>
      <p:sp>
        <p:nvSpPr>
          <p:cNvPr id="3" name="Title 2"/>
          <p:cNvSpPr>
            <a:spLocks noGrp="1"/>
          </p:cNvSpPr>
          <p:nvPr>
            <p:ph type="title"/>
          </p:nvPr>
        </p:nvSpPr>
        <p:spPr/>
        <p:txBody>
          <a:bodyPr/>
          <a:lstStyle/>
          <a:p>
            <a:r>
              <a:rPr lang="en-US" dirty="0" smtClean="0"/>
              <a:t>Economic Realities Test</a:t>
            </a:r>
            <a:endParaRPr lang="en-US" dirty="0"/>
          </a:p>
        </p:txBody>
      </p:sp>
    </p:spTree>
    <p:extLst>
      <p:ext uri="{BB962C8B-B14F-4D97-AF65-F5344CB8AC3E}">
        <p14:creationId xmlns:p14="http://schemas.microsoft.com/office/powerpoint/2010/main" val="747907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584" t="10432" r="33708" b="5647"/>
          <a:stretch/>
        </p:blipFill>
        <p:spPr bwMode="auto">
          <a:xfrm>
            <a:off x="1295400" y="1"/>
            <a:ext cx="65532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0705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9144000" cy="1249362"/>
          </a:xfrm>
        </p:spPr>
        <p:txBody>
          <a:bodyPr rtlCol="0">
            <a:normAutofit/>
          </a:bodyPr>
          <a:lstStyle/>
          <a:p>
            <a:pPr fontAlgn="auto">
              <a:spcAft>
                <a:spcPts val="0"/>
              </a:spcAft>
              <a:defRPr/>
            </a:pPr>
            <a:r>
              <a:rPr lang="en-US" b="1" dirty="0" smtClean="0">
                <a:effectLst>
                  <a:outerShdw blurRad="38100" dist="38100" dir="2700000" algn="tl">
                    <a:srgbClr val="000000">
                      <a:alpha val="43137"/>
                    </a:srgbClr>
                  </a:outerShdw>
                </a:effectLst>
                <a:cs typeface="Times New Roman" pitchFamily="18" charset="0"/>
              </a:rPr>
              <a:t>Work Integral to the Business</a:t>
            </a:r>
            <a:endParaRPr lang="en-US" b="1" dirty="0">
              <a:effectLst>
                <a:outerShdw blurRad="38100" dist="38100" dir="2700000" algn="tl">
                  <a:srgbClr val="000000">
                    <a:alpha val="43137"/>
                  </a:srgbClr>
                </a:outerShdw>
              </a:effectLst>
              <a:cs typeface="Times New Roman" pitchFamily="18" charset="0"/>
            </a:endParaRPr>
          </a:p>
        </p:txBody>
      </p:sp>
      <p:sp>
        <p:nvSpPr>
          <p:cNvPr id="3" name="Content Placeholder 2"/>
          <p:cNvSpPr>
            <a:spLocks noGrp="1"/>
          </p:cNvSpPr>
          <p:nvPr>
            <p:ph idx="1"/>
          </p:nvPr>
        </p:nvSpPr>
        <p:spPr>
          <a:xfrm>
            <a:off x="457200" y="1676400"/>
            <a:ext cx="8229600" cy="4068763"/>
          </a:xfrm>
        </p:spPr>
        <p:txBody>
          <a:bodyPr rtlCol="0">
            <a:normAutofit/>
          </a:bodyPr>
          <a:lstStyle/>
          <a:p>
            <a:pPr fontAlgn="auto">
              <a:spcAft>
                <a:spcPts val="0"/>
              </a:spcAft>
              <a:buFont typeface="Arial" pitchFamily="34" charset="0"/>
              <a:buChar char="•"/>
              <a:defRPr/>
            </a:pPr>
            <a:r>
              <a:rPr lang="en-US" dirty="0" smtClean="0">
                <a:latin typeface="+mj-lt"/>
                <a:cs typeface="Times New Roman" pitchFamily="18" charset="0"/>
              </a:rPr>
              <a:t>Does the worker provide a service that the employer is in business to provide</a:t>
            </a:r>
            <a:r>
              <a:rPr lang="en-US" dirty="0">
                <a:latin typeface="+mj-lt"/>
                <a:cs typeface="Times New Roman" pitchFamily="18" charset="0"/>
              </a:rPr>
              <a:t>?</a:t>
            </a:r>
            <a:r>
              <a:rPr lang="en-US" dirty="0" smtClean="0">
                <a:latin typeface="+mj-lt"/>
                <a:cs typeface="Times New Roman" pitchFamily="18" charset="0"/>
              </a:rPr>
              <a:t> </a:t>
            </a:r>
          </a:p>
          <a:p>
            <a:pPr fontAlgn="auto">
              <a:spcAft>
                <a:spcPts val="0"/>
              </a:spcAft>
              <a:buFont typeface="Arial" pitchFamily="34" charset="0"/>
              <a:buNone/>
              <a:defRPr/>
            </a:pPr>
            <a:endParaRPr lang="en-US" dirty="0" smtClean="0">
              <a:latin typeface="+mj-lt"/>
              <a:cs typeface="Times New Roman" pitchFamily="18" charset="0"/>
            </a:endParaRPr>
          </a:p>
          <a:p>
            <a:pPr fontAlgn="auto">
              <a:spcAft>
                <a:spcPts val="0"/>
              </a:spcAft>
              <a:buFont typeface="Arial" pitchFamily="34" charset="0"/>
              <a:buChar char="•"/>
              <a:defRPr/>
            </a:pPr>
            <a:r>
              <a:rPr lang="en-US" dirty="0" smtClean="0">
                <a:latin typeface="+mj-lt"/>
                <a:cs typeface="Times New Roman" pitchFamily="18" charset="0"/>
              </a:rPr>
              <a:t>If the work performed is integral to the employer’s business, the worker is more likely economically dependent on the employer.</a:t>
            </a:r>
          </a:p>
          <a:p>
            <a:pPr fontAlgn="auto">
              <a:spcAft>
                <a:spcPts val="0"/>
              </a:spcAft>
              <a:buFont typeface="Arial" pitchFamily="34" charset="0"/>
              <a:buChar char="•"/>
              <a:defRPr/>
            </a:pPr>
            <a:endParaRPr lang="en-US" dirty="0" smtClean="0">
              <a:latin typeface="+mj-lt"/>
              <a:cs typeface="Times New Roman" pitchFamily="18" charset="0"/>
            </a:endParaRPr>
          </a:p>
          <a:p>
            <a:pPr fontAlgn="auto">
              <a:spcAft>
                <a:spcPts val="0"/>
              </a:spcAft>
              <a:buFont typeface="Arial" pitchFamily="34" charset="0"/>
              <a:buChar char="•"/>
              <a:defRPr/>
            </a:pPr>
            <a:endParaRPr lang="en-US" dirty="0">
              <a:latin typeface="+mj-lt"/>
              <a:cs typeface="Times New Roman" pitchFamily="18" charset="0"/>
            </a:endParaRPr>
          </a:p>
        </p:txBody>
      </p:sp>
    </p:spTree>
    <p:extLst>
      <p:ext uri="{BB962C8B-B14F-4D97-AF65-F5344CB8AC3E}">
        <p14:creationId xmlns:p14="http://schemas.microsoft.com/office/powerpoint/2010/main" val="3097427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is a worker? </a:t>
            </a:r>
          </a:p>
          <a:p>
            <a:pPr marL="109728" indent="0">
              <a:buNone/>
            </a:pPr>
            <a:endParaRPr lang="en-US" sz="1500" dirty="0" smtClean="0"/>
          </a:p>
          <a:p>
            <a:pPr lvl="1"/>
            <a:r>
              <a:rPr lang="en-US" dirty="0" smtClean="0"/>
              <a:t>Employee</a:t>
            </a:r>
          </a:p>
          <a:p>
            <a:pPr lvl="1"/>
            <a:r>
              <a:rPr lang="en-US" dirty="0" smtClean="0"/>
              <a:t>Independent Contractor</a:t>
            </a:r>
          </a:p>
          <a:p>
            <a:pPr lvl="1"/>
            <a:r>
              <a:rPr lang="en-US" dirty="0" smtClean="0"/>
              <a:t>Volunteer</a:t>
            </a:r>
          </a:p>
          <a:p>
            <a:pPr lvl="1"/>
            <a:r>
              <a:rPr lang="en-US" dirty="0" smtClean="0"/>
              <a:t>Intern</a:t>
            </a:r>
          </a:p>
          <a:p>
            <a:pPr lvl="1"/>
            <a:r>
              <a:rPr lang="en-US" dirty="0" smtClean="0"/>
              <a:t>Trainee</a:t>
            </a:r>
          </a:p>
        </p:txBody>
      </p:sp>
      <p:sp>
        <p:nvSpPr>
          <p:cNvPr id="3" name="Title 2"/>
          <p:cNvSpPr>
            <a:spLocks noGrp="1"/>
          </p:cNvSpPr>
          <p:nvPr>
            <p:ph type="title"/>
          </p:nvPr>
        </p:nvSpPr>
        <p:spPr/>
        <p:txBody>
          <a:bodyPr/>
          <a:lstStyle/>
          <a:p>
            <a:r>
              <a:rPr lang="en-US" dirty="0" smtClean="0"/>
              <a:t>Employment Relationships</a:t>
            </a:r>
            <a:endParaRPr lang="en-US" dirty="0"/>
          </a:p>
        </p:txBody>
      </p:sp>
    </p:spTree>
    <p:extLst>
      <p:ext uri="{BB962C8B-B14F-4D97-AF65-F5344CB8AC3E}">
        <p14:creationId xmlns:p14="http://schemas.microsoft.com/office/powerpoint/2010/main" val="2931973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9144000" cy="1249362"/>
          </a:xfrm>
        </p:spPr>
        <p:txBody>
          <a:bodyPr rtlCol="0">
            <a:normAutofit/>
          </a:bodyPr>
          <a:lstStyle/>
          <a:p>
            <a:pPr fontAlgn="auto">
              <a:spcAft>
                <a:spcPts val="0"/>
              </a:spcAft>
              <a:defRPr/>
            </a:pPr>
            <a:r>
              <a:rPr lang="en-US" b="1" dirty="0" smtClean="0">
                <a:effectLst>
                  <a:outerShdw blurRad="38100" dist="38100" dir="2700000" algn="tl">
                    <a:srgbClr val="000000">
                      <a:alpha val="43137"/>
                    </a:srgbClr>
                  </a:outerShdw>
                </a:effectLst>
                <a:cs typeface="Times New Roman" pitchFamily="18" charset="0"/>
              </a:rPr>
              <a:t>Work Integral to the Business</a:t>
            </a:r>
            <a:endParaRPr lang="en-US" b="1" dirty="0">
              <a:effectLst>
                <a:outerShdw blurRad="38100" dist="38100" dir="2700000" algn="tl">
                  <a:srgbClr val="000000">
                    <a:alpha val="43137"/>
                  </a:srgbClr>
                </a:outerShdw>
              </a:effectLst>
              <a:cs typeface="Times New Roman" pitchFamily="18" charset="0"/>
            </a:endParaRPr>
          </a:p>
        </p:txBody>
      </p:sp>
      <p:sp>
        <p:nvSpPr>
          <p:cNvPr id="3" name="Content Placeholder 2"/>
          <p:cNvSpPr>
            <a:spLocks noGrp="1"/>
          </p:cNvSpPr>
          <p:nvPr>
            <p:ph idx="1"/>
          </p:nvPr>
        </p:nvSpPr>
        <p:spPr>
          <a:xfrm>
            <a:off x="457200" y="1219200"/>
            <a:ext cx="8229600" cy="5181600"/>
          </a:xfrm>
        </p:spPr>
        <p:txBody>
          <a:bodyPr rtlCol="0">
            <a:normAutofit/>
          </a:bodyPr>
          <a:lstStyle/>
          <a:p>
            <a:pPr fontAlgn="auto">
              <a:spcAft>
                <a:spcPts val="0"/>
              </a:spcAft>
              <a:buFont typeface="Arial" pitchFamily="34" charset="0"/>
              <a:buChar char="•"/>
              <a:defRPr/>
            </a:pPr>
            <a:r>
              <a:rPr lang="en-US" sz="3000" u="sng" dirty="0" smtClean="0">
                <a:latin typeface="+mj-lt"/>
                <a:cs typeface="Times New Roman" pitchFamily="18" charset="0"/>
              </a:rPr>
              <a:t>Example</a:t>
            </a:r>
            <a:r>
              <a:rPr lang="en-US" sz="3000" dirty="0" smtClean="0">
                <a:latin typeface="+mj-lt"/>
                <a:cs typeface="Times New Roman" pitchFamily="18" charset="0"/>
              </a:rPr>
              <a:t>: </a:t>
            </a:r>
          </a:p>
          <a:p>
            <a:pPr fontAlgn="auto">
              <a:spcAft>
                <a:spcPts val="0"/>
              </a:spcAft>
              <a:buFont typeface="Arial" pitchFamily="34" charset="0"/>
              <a:buChar char="•"/>
              <a:defRPr/>
            </a:pPr>
            <a:endParaRPr lang="en-US" sz="200" dirty="0" smtClean="0">
              <a:latin typeface="+mj-lt"/>
              <a:cs typeface="Times New Roman" pitchFamily="18" charset="0"/>
            </a:endParaRPr>
          </a:p>
          <a:p>
            <a:pPr lvl="1">
              <a:buFont typeface="Arial" pitchFamily="34" charset="0"/>
              <a:buChar char="•"/>
              <a:defRPr/>
            </a:pPr>
            <a:r>
              <a:rPr lang="en-US" sz="2600" b="1" dirty="0" smtClean="0">
                <a:latin typeface="+mj-lt"/>
                <a:cs typeface="Times New Roman" pitchFamily="18" charset="0"/>
              </a:rPr>
              <a:t>Employee</a:t>
            </a:r>
            <a:r>
              <a:rPr lang="en-US" sz="2600" dirty="0" smtClean="0">
                <a:latin typeface="+mj-lt"/>
                <a:cs typeface="Times New Roman" pitchFamily="18" charset="0"/>
              </a:rPr>
              <a:t>: Tennis Director operating and overseeing municipal tennis courts is performing work integral to the City’s recreational services. </a:t>
            </a:r>
          </a:p>
          <a:p>
            <a:pPr lvl="1">
              <a:buNone/>
              <a:defRPr/>
            </a:pPr>
            <a:endParaRPr lang="en-US" sz="400" dirty="0" smtClean="0">
              <a:latin typeface="+mj-lt"/>
              <a:cs typeface="Times New Roman" pitchFamily="18" charset="0"/>
            </a:endParaRPr>
          </a:p>
          <a:p>
            <a:pPr lvl="1">
              <a:buFont typeface="Arial" pitchFamily="34" charset="0"/>
              <a:buChar char="•"/>
              <a:defRPr/>
            </a:pPr>
            <a:r>
              <a:rPr lang="en-US" sz="2600" b="1" dirty="0" smtClean="0">
                <a:latin typeface="+mj-lt"/>
                <a:cs typeface="Times New Roman" pitchFamily="18" charset="0"/>
              </a:rPr>
              <a:t>Independent Contractor</a:t>
            </a:r>
            <a:r>
              <a:rPr lang="en-US" sz="2600" dirty="0" smtClean="0">
                <a:latin typeface="+mj-lt"/>
                <a:cs typeface="Times New Roman" pitchFamily="18" charset="0"/>
              </a:rPr>
              <a:t>: A worker engaged by the City to repair its copier is not performing work that is integral to the City’s business. </a:t>
            </a:r>
          </a:p>
          <a:p>
            <a:pPr fontAlgn="auto">
              <a:spcAft>
                <a:spcPts val="0"/>
              </a:spcAft>
              <a:buFont typeface="Arial" pitchFamily="34" charset="0"/>
              <a:buChar char="•"/>
              <a:defRPr/>
            </a:pPr>
            <a:endParaRPr lang="en-US" dirty="0" smtClean="0">
              <a:latin typeface="+mj-lt"/>
              <a:cs typeface="Times New Roman" pitchFamily="18" charset="0"/>
            </a:endParaRPr>
          </a:p>
        </p:txBody>
      </p:sp>
    </p:spTree>
    <p:extLst>
      <p:ext uri="{BB962C8B-B14F-4D97-AF65-F5344CB8AC3E}">
        <p14:creationId xmlns:p14="http://schemas.microsoft.com/office/powerpoint/2010/main" val="3326443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9144000" cy="1249362"/>
          </a:xfrm>
        </p:spPr>
        <p:txBody>
          <a:bodyPr rtlCol="0">
            <a:normAutofit/>
          </a:bodyPr>
          <a:lstStyle/>
          <a:p>
            <a:pPr fontAlgn="auto">
              <a:spcAft>
                <a:spcPts val="0"/>
              </a:spcAft>
              <a:defRPr/>
            </a:pPr>
            <a:r>
              <a:rPr lang="en-US" b="1" dirty="0" smtClean="0">
                <a:effectLst>
                  <a:outerShdw blurRad="38100" dist="38100" dir="2700000" algn="tl">
                    <a:srgbClr val="000000">
                      <a:alpha val="43137"/>
                    </a:srgbClr>
                  </a:outerShdw>
                </a:effectLst>
                <a:cs typeface="Times New Roman" pitchFamily="18" charset="0"/>
              </a:rPr>
              <a:t>Managerial Skill for Profit/Loss</a:t>
            </a:r>
            <a:endParaRPr lang="en-US" b="1" dirty="0">
              <a:effectLst>
                <a:outerShdw blurRad="38100" dist="38100" dir="2700000" algn="tl">
                  <a:srgbClr val="000000">
                    <a:alpha val="43137"/>
                  </a:srgbClr>
                </a:outerShdw>
              </a:effectLst>
              <a:cs typeface="Times New Roman" pitchFamily="18" charset="0"/>
            </a:endParaRPr>
          </a:p>
        </p:txBody>
      </p:sp>
      <p:sp>
        <p:nvSpPr>
          <p:cNvPr id="3" name="Content Placeholder 2"/>
          <p:cNvSpPr>
            <a:spLocks noGrp="1"/>
          </p:cNvSpPr>
          <p:nvPr>
            <p:ph idx="1"/>
          </p:nvPr>
        </p:nvSpPr>
        <p:spPr>
          <a:xfrm>
            <a:off x="457200" y="1447800"/>
            <a:ext cx="8229600" cy="4114800"/>
          </a:xfrm>
        </p:spPr>
        <p:txBody>
          <a:bodyPr rtlCol="0">
            <a:normAutofit/>
          </a:bodyPr>
          <a:lstStyle/>
          <a:p>
            <a:pPr fontAlgn="auto">
              <a:spcAft>
                <a:spcPts val="0"/>
              </a:spcAft>
              <a:buFont typeface="Arial" pitchFamily="34" charset="0"/>
              <a:buChar char="•"/>
              <a:defRPr/>
            </a:pPr>
            <a:r>
              <a:rPr lang="en-US" dirty="0" smtClean="0">
                <a:latin typeface="+mj-lt"/>
                <a:cs typeface="Times New Roman" pitchFamily="18" charset="0"/>
              </a:rPr>
              <a:t>This factor should focus on the worker’s managerial skill and whether this skill affects the worker’s profit and loss.</a:t>
            </a:r>
          </a:p>
          <a:p>
            <a:pPr fontAlgn="auto">
              <a:spcAft>
                <a:spcPts val="0"/>
              </a:spcAft>
              <a:buFont typeface="Arial" pitchFamily="34" charset="0"/>
              <a:buChar char="•"/>
              <a:defRPr/>
            </a:pPr>
            <a:endParaRPr lang="en-US" dirty="0" smtClean="0">
              <a:latin typeface="+mj-lt"/>
              <a:cs typeface="Times New Roman" pitchFamily="18" charset="0"/>
            </a:endParaRPr>
          </a:p>
          <a:p>
            <a:pPr>
              <a:buFont typeface="Arial" pitchFamily="34" charset="0"/>
              <a:buChar char="•"/>
              <a:defRPr/>
            </a:pPr>
            <a:r>
              <a:rPr lang="en-US" dirty="0">
                <a:cs typeface="Times New Roman" pitchFamily="18" charset="0"/>
              </a:rPr>
              <a:t>Managerial skills that suggest independent contractor status include the ability to make independent business decisions, such as deciding to </a:t>
            </a:r>
            <a:r>
              <a:rPr lang="en-US" dirty="0" smtClean="0">
                <a:cs typeface="Times New Roman" pitchFamily="18" charset="0"/>
              </a:rPr>
              <a:t>purchase equipment, advertise, or </a:t>
            </a:r>
            <a:r>
              <a:rPr lang="en-US" dirty="0">
                <a:cs typeface="Times New Roman" pitchFamily="18" charset="0"/>
              </a:rPr>
              <a:t>hire </a:t>
            </a:r>
            <a:r>
              <a:rPr lang="en-US" dirty="0" smtClean="0">
                <a:cs typeface="Times New Roman" pitchFamily="18" charset="0"/>
              </a:rPr>
              <a:t>others.  </a:t>
            </a:r>
            <a:endParaRPr lang="en-US" dirty="0">
              <a:cs typeface="Times New Roman" pitchFamily="18" charset="0"/>
            </a:endParaRPr>
          </a:p>
        </p:txBody>
      </p:sp>
    </p:spTree>
    <p:extLst>
      <p:ext uri="{BB962C8B-B14F-4D97-AF65-F5344CB8AC3E}">
        <p14:creationId xmlns:p14="http://schemas.microsoft.com/office/powerpoint/2010/main" val="31111084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9144000" cy="1249362"/>
          </a:xfrm>
        </p:spPr>
        <p:txBody>
          <a:bodyPr rtlCol="0">
            <a:normAutofit/>
          </a:bodyPr>
          <a:lstStyle/>
          <a:p>
            <a:pPr fontAlgn="auto">
              <a:spcAft>
                <a:spcPts val="0"/>
              </a:spcAft>
              <a:defRPr/>
            </a:pPr>
            <a:r>
              <a:rPr lang="en-US" b="1" dirty="0" smtClean="0">
                <a:effectLst>
                  <a:outerShdw blurRad="38100" dist="38100" dir="2700000" algn="tl">
                    <a:srgbClr val="000000">
                      <a:alpha val="43137"/>
                    </a:srgbClr>
                  </a:outerShdw>
                </a:effectLst>
                <a:cs typeface="Times New Roman" pitchFamily="18" charset="0"/>
              </a:rPr>
              <a:t>Managerial Skill for Profit/Loss</a:t>
            </a:r>
            <a:endParaRPr lang="en-US" b="1" dirty="0">
              <a:effectLst>
                <a:outerShdw blurRad="38100" dist="38100" dir="2700000" algn="tl">
                  <a:srgbClr val="000000">
                    <a:alpha val="43137"/>
                  </a:srgbClr>
                </a:outerShdw>
              </a:effectLst>
              <a:cs typeface="Times New Roman" pitchFamily="18" charset="0"/>
            </a:endParaRPr>
          </a:p>
        </p:txBody>
      </p:sp>
      <p:sp>
        <p:nvSpPr>
          <p:cNvPr id="3" name="Content Placeholder 2"/>
          <p:cNvSpPr>
            <a:spLocks noGrp="1"/>
          </p:cNvSpPr>
          <p:nvPr>
            <p:ph idx="1"/>
          </p:nvPr>
        </p:nvSpPr>
        <p:spPr>
          <a:xfrm>
            <a:off x="457200" y="1600200"/>
            <a:ext cx="8229600" cy="4038600"/>
          </a:xfrm>
        </p:spPr>
        <p:txBody>
          <a:bodyPr rtlCol="0">
            <a:normAutofit/>
          </a:bodyPr>
          <a:lstStyle/>
          <a:p>
            <a:pPr fontAlgn="auto">
              <a:spcAft>
                <a:spcPts val="0"/>
              </a:spcAft>
              <a:buFont typeface="Arial" pitchFamily="34" charset="0"/>
              <a:buChar char="•"/>
              <a:defRPr/>
            </a:pPr>
            <a:endParaRPr lang="en-US" sz="2400" dirty="0" smtClean="0">
              <a:latin typeface="+mj-lt"/>
              <a:cs typeface="Times New Roman" pitchFamily="18" charset="0"/>
            </a:endParaRPr>
          </a:p>
          <a:p>
            <a:pPr fontAlgn="auto">
              <a:spcAft>
                <a:spcPts val="0"/>
              </a:spcAft>
              <a:buFont typeface="Arial" pitchFamily="34" charset="0"/>
              <a:buChar char="•"/>
              <a:defRPr/>
            </a:pPr>
            <a:r>
              <a:rPr lang="en-US" dirty="0" smtClean="0">
                <a:latin typeface="+mj-lt"/>
                <a:cs typeface="Times New Roman" pitchFamily="18" charset="0"/>
              </a:rPr>
              <a:t>When analyzing this factor, it is also important to consider whether the worker faces a </a:t>
            </a:r>
            <a:r>
              <a:rPr lang="en-US" i="1" u="sng" dirty="0" smtClean="0">
                <a:latin typeface="+mj-lt"/>
                <a:cs typeface="Times New Roman" pitchFamily="18" charset="0"/>
              </a:rPr>
              <a:t>possible loss </a:t>
            </a:r>
            <a:r>
              <a:rPr lang="en-US" dirty="0" smtClean="0">
                <a:latin typeface="+mj-lt"/>
                <a:cs typeface="Times New Roman" pitchFamily="18" charset="0"/>
              </a:rPr>
              <a:t>as </a:t>
            </a:r>
            <a:br>
              <a:rPr lang="en-US" dirty="0" smtClean="0">
                <a:latin typeface="+mj-lt"/>
                <a:cs typeface="Times New Roman" pitchFamily="18" charset="0"/>
              </a:rPr>
            </a:br>
            <a:r>
              <a:rPr lang="en-US" dirty="0" smtClean="0">
                <a:latin typeface="+mj-lt"/>
                <a:cs typeface="Times New Roman" pitchFamily="18" charset="0"/>
              </a:rPr>
              <a:t>a result of these independent business decisions.</a:t>
            </a:r>
          </a:p>
          <a:p>
            <a:pPr fontAlgn="auto">
              <a:spcAft>
                <a:spcPts val="0"/>
              </a:spcAft>
              <a:buFont typeface="Arial" pitchFamily="34" charset="0"/>
              <a:buChar char="•"/>
              <a:defRPr/>
            </a:pPr>
            <a:endParaRPr lang="en-US" dirty="0" smtClean="0">
              <a:latin typeface="+mj-lt"/>
              <a:cs typeface="Times New Roman" pitchFamily="18" charset="0"/>
            </a:endParaRPr>
          </a:p>
          <a:p>
            <a:pPr fontAlgn="auto">
              <a:spcAft>
                <a:spcPts val="0"/>
              </a:spcAft>
              <a:buFont typeface="Arial" pitchFamily="34" charset="0"/>
              <a:buChar char="•"/>
              <a:defRPr/>
            </a:pPr>
            <a:endParaRPr lang="en-US" dirty="0" smtClean="0">
              <a:latin typeface="+mj-lt"/>
              <a:cs typeface="Times New Roman" pitchFamily="18" charset="0"/>
            </a:endParaRPr>
          </a:p>
          <a:p>
            <a:pPr fontAlgn="auto">
              <a:spcAft>
                <a:spcPts val="0"/>
              </a:spcAft>
              <a:buFont typeface="Arial" pitchFamily="34" charset="0"/>
              <a:buChar char="•"/>
              <a:defRPr/>
            </a:pPr>
            <a:endParaRPr lang="en-US" dirty="0">
              <a:latin typeface="+mj-lt"/>
              <a:cs typeface="Times New Roman" pitchFamily="18" charset="0"/>
            </a:endParaRPr>
          </a:p>
        </p:txBody>
      </p:sp>
    </p:spTree>
    <p:extLst>
      <p:ext uri="{BB962C8B-B14F-4D97-AF65-F5344CB8AC3E}">
        <p14:creationId xmlns:p14="http://schemas.microsoft.com/office/powerpoint/2010/main" val="20483194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9144000" cy="1249362"/>
          </a:xfrm>
        </p:spPr>
        <p:txBody>
          <a:bodyPr rtlCol="0">
            <a:normAutofit/>
          </a:bodyPr>
          <a:lstStyle/>
          <a:p>
            <a:pPr fontAlgn="auto">
              <a:spcAft>
                <a:spcPts val="0"/>
              </a:spcAft>
              <a:defRPr/>
            </a:pPr>
            <a:r>
              <a:rPr lang="en-US" b="1" dirty="0" smtClean="0">
                <a:effectLst>
                  <a:outerShdw blurRad="38100" dist="38100" dir="2700000" algn="tl">
                    <a:srgbClr val="000000">
                      <a:alpha val="43137"/>
                    </a:srgbClr>
                  </a:outerShdw>
                </a:effectLst>
                <a:cs typeface="Times New Roman" pitchFamily="18" charset="0"/>
              </a:rPr>
              <a:t>Managerial Skill for Profit/Loss</a:t>
            </a:r>
            <a:endParaRPr lang="en-US" b="1" dirty="0">
              <a:effectLst>
                <a:outerShdw blurRad="38100" dist="38100" dir="2700000" algn="tl">
                  <a:srgbClr val="000000">
                    <a:alpha val="43137"/>
                  </a:srgbClr>
                </a:outerShdw>
              </a:effectLst>
              <a:cs typeface="Times New Roman" pitchFamily="18" charset="0"/>
            </a:endParaRPr>
          </a:p>
        </p:txBody>
      </p:sp>
      <p:sp>
        <p:nvSpPr>
          <p:cNvPr id="3" name="Content Placeholder 2"/>
          <p:cNvSpPr>
            <a:spLocks noGrp="1"/>
          </p:cNvSpPr>
          <p:nvPr>
            <p:ph idx="1"/>
          </p:nvPr>
        </p:nvSpPr>
        <p:spPr>
          <a:xfrm>
            <a:off x="457200" y="1981200"/>
            <a:ext cx="8229600" cy="4038600"/>
          </a:xfrm>
        </p:spPr>
        <p:txBody>
          <a:bodyPr rtlCol="0">
            <a:normAutofit/>
          </a:bodyPr>
          <a:lstStyle/>
          <a:p>
            <a:pPr fontAlgn="auto">
              <a:spcAft>
                <a:spcPts val="0"/>
              </a:spcAft>
              <a:buFont typeface="Arial" pitchFamily="34" charset="0"/>
              <a:buChar char="•"/>
              <a:defRPr/>
            </a:pPr>
            <a:r>
              <a:rPr lang="en-US" sz="2400" u="sng" dirty="0" smtClean="0">
                <a:latin typeface="+mj-lt"/>
                <a:cs typeface="Times New Roman" pitchFamily="18" charset="0"/>
              </a:rPr>
              <a:t>Example</a:t>
            </a:r>
            <a:r>
              <a:rPr lang="en-US" sz="2400" dirty="0" smtClean="0">
                <a:latin typeface="+mj-lt"/>
                <a:cs typeface="Times New Roman" pitchFamily="18" charset="0"/>
              </a:rPr>
              <a:t>:</a:t>
            </a:r>
          </a:p>
          <a:p>
            <a:pPr fontAlgn="auto">
              <a:spcAft>
                <a:spcPts val="0"/>
              </a:spcAft>
              <a:buNone/>
              <a:defRPr/>
            </a:pPr>
            <a:endParaRPr lang="en-US" sz="300" dirty="0" smtClean="0">
              <a:latin typeface="+mj-lt"/>
              <a:cs typeface="Times New Roman" pitchFamily="18" charset="0"/>
            </a:endParaRPr>
          </a:p>
          <a:p>
            <a:pPr lvl="1">
              <a:buFont typeface="Arial" pitchFamily="34" charset="0"/>
              <a:buChar char="•"/>
              <a:defRPr/>
            </a:pPr>
            <a:r>
              <a:rPr lang="en-US" sz="2000" dirty="0" smtClean="0">
                <a:latin typeface="+mj-lt"/>
                <a:cs typeface="Times New Roman" pitchFamily="18" charset="0"/>
              </a:rPr>
              <a:t>Same Tennis Director advertises lessons, decides what clients to provide service to besides the City’s, hires other tennis professionals, and decides when to perform these services and what rates to charge, is exercising managerial skills that affect his opportunity for profit or loss, which is indicative of an </a:t>
            </a:r>
            <a:r>
              <a:rPr lang="en-US" sz="2000" b="1" i="1" dirty="0" smtClean="0">
                <a:latin typeface="+mj-lt"/>
                <a:cs typeface="Times New Roman" pitchFamily="18" charset="0"/>
              </a:rPr>
              <a:t>independent contractor. </a:t>
            </a:r>
            <a:endParaRPr lang="en-US" b="1" i="1" dirty="0" smtClean="0">
              <a:latin typeface="+mj-lt"/>
              <a:cs typeface="Times New Roman" pitchFamily="18" charset="0"/>
            </a:endParaRPr>
          </a:p>
          <a:p>
            <a:pPr fontAlgn="auto">
              <a:spcAft>
                <a:spcPts val="0"/>
              </a:spcAft>
              <a:buFont typeface="Arial" pitchFamily="34" charset="0"/>
              <a:buChar char="•"/>
              <a:defRPr/>
            </a:pPr>
            <a:endParaRPr lang="en-US" dirty="0" smtClean="0">
              <a:latin typeface="+mj-lt"/>
              <a:cs typeface="Times New Roman" pitchFamily="18" charset="0"/>
            </a:endParaRPr>
          </a:p>
          <a:p>
            <a:pPr fontAlgn="auto">
              <a:spcAft>
                <a:spcPts val="0"/>
              </a:spcAft>
              <a:buFont typeface="Arial" pitchFamily="34" charset="0"/>
              <a:buChar char="•"/>
              <a:defRPr/>
            </a:pPr>
            <a:endParaRPr lang="en-US" dirty="0" smtClean="0">
              <a:latin typeface="+mj-lt"/>
              <a:cs typeface="Times New Roman" pitchFamily="18" charset="0"/>
            </a:endParaRPr>
          </a:p>
          <a:p>
            <a:pPr fontAlgn="auto">
              <a:spcAft>
                <a:spcPts val="0"/>
              </a:spcAft>
              <a:buFont typeface="Arial" pitchFamily="34" charset="0"/>
              <a:buChar char="•"/>
              <a:defRPr/>
            </a:pPr>
            <a:endParaRPr lang="en-US" dirty="0">
              <a:latin typeface="+mj-lt"/>
              <a:cs typeface="Times New Roman" pitchFamily="18" charset="0"/>
            </a:endParaRPr>
          </a:p>
        </p:txBody>
      </p:sp>
    </p:spTree>
    <p:extLst>
      <p:ext uri="{BB962C8B-B14F-4D97-AF65-F5344CB8AC3E}">
        <p14:creationId xmlns:p14="http://schemas.microsoft.com/office/powerpoint/2010/main" val="41065628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9144000" cy="1249362"/>
          </a:xfrm>
        </p:spPr>
        <p:txBody>
          <a:bodyPr rtlCol="0">
            <a:normAutofit/>
          </a:bodyPr>
          <a:lstStyle/>
          <a:p>
            <a:pPr fontAlgn="auto">
              <a:spcAft>
                <a:spcPts val="0"/>
              </a:spcAft>
              <a:defRPr/>
            </a:pPr>
            <a:r>
              <a:rPr lang="en-US" b="1" dirty="0" smtClean="0">
                <a:effectLst>
                  <a:outerShdw blurRad="38100" dist="38100" dir="2700000" algn="tl">
                    <a:srgbClr val="000000">
                      <a:alpha val="43137"/>
                    </a:srgbClr>
                  </a:outerShdw>
                </a:effectLst>
                <a:cs typeface="Times New Roman" pitchFamily="18" charset="0"/>
              </a:rPr>
              <a:t>Relative Investment</a:t>
            </a:r>
            <a:endParaRPr lang="en-US" b="1" dirty="0">
              <a:effectLst>
                <a:outerShdw blurRad="38100" dist="38100" dir="2700000" algn="tl">
                  <a:srgbClr val="000000">
                    <a:alpha val="43137"/>
                  </a:srgbClr>
                </a:outerShdw>
              </a:effectLst>
              <a:cs typeface="Times New Roman" pitchFamily="18" charset="0"/>
            </a:endParaRPr>
          </a:p>
        </p:txBody>
      </p:sp>
      <p:sp>
        <p:nvSpPr>
          <p:cNvPr id="3" name="Content Placeholder 2"/>
          <p:cNvSpPr>
            <a:spLocks noGrp="1"/>
          </p:cNvSpPr>
          <p:nvPr>
            <p:ph idx="1"/>
          </p:nvPr>
        </p:nvSpPr>
        <p:spPr>
          <a:xfrm>
            <a:off x="381000" y="1600200"/>
            <a:ext cx="8305800" cy="4419600"/>
          </a:xfrm>
        </p:spPr>
        <p:txBody>
          <a:bodyPr rtlCol="0">
            <a:normAutofit/>
          </a:bodyPr>
          <a:lstStyle/>
          <a:p>
            <a:pPr fontAlgn="auto">
              <a:spcAft>
                <a:spcPts val="0"/>
              </a:spcAft>
              <a:buFont typeface="Arial" pitchFamily="34" charset="0"/>
              <a:buChar char="•"/>
              <a:defRPr/>
            </a:pPr>
            <a:r>
              <a:rPr lang="en-US" dirty="0" smtClean="0">
                <a:latin typeface="+mj-lt"/>
                <a:cs typeface="Times New Roman" pitchFamily="18" charset="0"/>
              </a:rPr>
              <a:t>The worker must make some investment (and undertake some risk for a loss) to indicate he or she is an independent contractor.  </a:t>
            </a:r>
          </a:p>
          <a:p>
            <a:pPr fontAlgn="auto">
              <a:spcAft>
                <a:spcPts val="0"/>
              </a:spcAft>
              <a:buFont typeface="Arial" pitchFamily="34" charset="0"/>
              <a:buChar char="•"/>
              <a:defRPr/>
            </a:pPr>
            <a:r>
              <a:rPr lang="en-US" dirty="0" smtClean="0">
                <a:latin typeface="+mj-lt"/>
                <a:cs typeface="Times New Roman" pitchFamily="18" charset="0"/>
              </a:rPr>
              <a:t>Merely purchasing tools to perform a particular job is not a sufficient investment to indicate an independent contractor.</a:t>
            </a:r>
          </a:p>
          <a:p>
            <a:pPr fontAlgn="auto">
              <a:spcAft>
                <a:spcPts val="0"/>
              </a:spcAft>
              <a:buFont typeface="Arial" pitchFamily="34" charset="0"/>
              <a:buChar char="•"/>
              <a:defRPr/>
            </a:pPr>
            <a:r>
              <a:rPr lang="en-US" dirty="0" smtClean="0">
                <a:latin typeface="+mj-lt"/>
                <a:cs typeface="Times New Roman" pitchFamily="18" charset="0"/>
              </a:rPr>
              <a:t>Substantial investment. </a:t>
            </a:r>
          </a:p>
          <a:p>
            <a:pPr fontAlgn="auto">
              <a:spcAft>
                <a:spcPts val="0"/>
              </a:spcAft>
              <a:buFont typeface="Arial" pitchFamily="34" charset="0"/>
              <a:buChar char="•"/>
              <a:defRPr/>
            </a:pPr>
            <a:r>
              <a:rPr lang="en-US" dirty="0" smtClean="0">
                <a:latin typeface="+mj-lt"/>
                <a:cs typeface="Times New Roman" pitchFamily="18" charset="0"/>
              </a:rPr>
              <a:t>Investment beyond that job. </a:t>
            </a:r>
          </a:p>
          <a:p>
            <a:pPr fontAlgn="auto">
              <a:spcAft>
                <a:spcPts val="0"/>
              </a:spcAft>
              <a:buFont typeface="Arial" pitchFamily="34" charset="0"/>
              <a:buChar char="•"/>
              <a:defRPr/>
            </a:pPr>
            <a:endParaRPr lang="en-US" dirty="0" smtClean="0">
              <a:latin typeface="+mj-lt"/>
              <a:cs typeface="Times New Roman" pitchFamily="18" charset="0"/>
            </a:endParaRPr>
          </a:p>
        </p:txBody>
      </p:sp>
    </p:spTree>
    <p:extLst>
      <p:ext uri="{BB962C8B-B14F-4D97-AF65-F5344CB8AC3E}">
        <p14:creationId xmlns:p14="http://schemas.microsoft.com/office/powerpoint/2010/main" val="31114541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9144000" cy="1249362"/>
          </a:xfrm>
        </p:spPr>
        <p:txBody>
          <a:bodyPr rtlCol="0">
            <a:normAutofit/>
          </a:bodyPr>
          <a:lstStyle/>
          <a:p>
            <a:pPr fontAlgn="auto">
              <a:spcAft>
                <a:spcPts val="0"/>
              </a:spcAft>
              <a:defRPr/>
            </a:pPr>
            <a:r>
              <a:rPr lang="en-US" b="1" dirty="0" smtClean="0">
                <a:effectLst>
                  <a:outerShdw blurRad="38100" dist="38100" dir="2700000" algn="tl">
                    <a:srgbClr val="000000">
                      <a:alpha val="43137"/>
                    </a:srgbClr>
                  </a:outerShdw>
                </a:effectLst>
                <a:cs typeface="Times New Roman" pitchFamily="18" charset="0"/>
              </a:rPr>
              <a:t>Relative Investment</a:t>
            </a:r>
            <a:endParaRPr lang="en-US" b="1" dirty="0">
              <a:effectLst>
                <a:outerShdw blurRad="38100" dist="38100" dir="2700000" algn="tl">
                  <a:srgbClr val="000000">
                    <a:alpha val="43137"/>
                  </a:srgbClr>
                </a:outerShdw>
              </a:effectLst>
              <a:cs typeface="Times New Roman" pitchFamily="18" charset="0"/>
            </a:endParaRPr>
          </a:p>
        </p:txBody>
      </p:sp>
      <p:sp>
        <p:nvSpPr>
          <p:cNvPr id="19459" name="Content Placeholder 2"/>
          <p:cNvSpPr>
            <a:spLocks noGrp="1"/>
          </p:cNvSpPr>
          <p:nvPr>
            <p:ph idx="1"/>
          </p:nvPr>
        </p:nvSpPr>
        <p:spPr>
          <a:xfrm>
            <a:off x="457200" y="1874838"/>
            <a:ext cx="8153400" cy="2239962"/>
          </a:xfrm>
        </p:spPr>
        <p:txBody>
          <a:bodyPr>
            <a:normAutofit fontScale="92500" lnSpcReduction="20000"/>
          </a:bodyPr>
          <a:lstStyle/>
          <a:p>
            <a:r>
              <a:rPr lang="en-US" altLang="en-US" u="sng" dirty="0" smtClean="0">
                <a:latin typeface="+mj-lt"/>
                <a:cs typeface="Times New Roman" pitchFamily="18" charset="0"/>
              </a:rPr>
              <a:t>Example</a:t>
            </a:r>
            <a:r>
              <a:rPr lang="en-US" altLang="en-US" dirty="0" smtClean="0">
                <a:latin typeface="+mj-lt"/>
                <a:cs typeface="Times New Roman" pitchFamily="18" charset="0"/>
              </a:rPr>
              <a:t>: </a:t>
            </a:r>
          </a:p>
          <a:p>
            <a:endParaRPr lang="en-US" altLang="en-US" sz="300" dirty="0" smtClean="0">
              <a:latin typeface="+mj-lt"/>
              <a:cs typeface="Times New Roman" pitchFamily="18" charset="0"/>
            </a:endParaRPr>
          </a:p>
          <a:p>
            <a:pPr lvl="1"/>
            <a:r>
              <a:rPr lang="en-US" altLang="en-US" dirty="0" smtClean="0">
                <a:latin typeface="+mj-lt"/>
                <a:cs typeface="Times New Roman" pitchFamily="18" charset="0"/>
              </a:rPr>
              <a:t>Tennis Director purchases equipment, repairs courts, buys uniforms – indicative of an </a:t>
            </a:r>
            <a:r>
              <a:rPr lang="en-US" altLang="en-US" b="1" i="1" dirty="0" smtClean="0">
                <a:latin typeface="+mj-lt"/>
                <a:cs typeface="Times New Roman" pitchFamily="18" charset="0"/>
              </a:rPr>
              <a:t>independent contractor </a:t>
            </a:r>
            <a:r>
              <a:rPr lang="en-US" altLang="en-US" dirty="0" smtClean="0">
                <a:latin typeface="+mj-lt"/>
                <a:cs typeface="Times New Roman" pitchFamily="18" charset="0"/>
              </a:rPr>
              <a:t>relationship with the City. </a:t>
            </a:r>
          </a:p>
          <a:p>
            <a:pPr lvl="1"/>
            <a:r>
              <a:rPr lang="en-US" altLang="en-US" dirty="0" smtClean="0">
                <a:latin typeface="+mj-lt"/>
                <a:cs typeface="Times New Roman" pitchFamily="18" charset="0"/>
              </a:rPr>
              <a:t>Tennis Director who is given City uniforms, given equipment and does not pay for maintenance of tennis courts, is like a City employee. 	</a:t>
            </a:r>
          </a:p>
        </p:txBody>
      </p:sp>
    </p:spTree>
    <p:extLst>
      <p:ext uri="{BB962C8B-B14F-4D97-AF65-F5344CB8AC3E}">
        <p14:creationId xmlns:p14="http://schemas.microsoft.com/office/powerpoint/2010/main" val="37174662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9144000" cy="1249362"/>
          </a:xfrm>
        </p:spPr>
        <p:txBody>
          <a:bodyPr rtlCol="0">
            <a:normAutofit/>
          </a:bodyPr>
          <a:lstStyle/>
          <a:p>
            <a:pPr fontAlgn="auto">
              <a:spcAft>
                <a:spcPts val="0"/>
              </a:spcAft>
              <a:defRPr/>
            </a:pPr>
            <a:r>
              <a:rPr lang="en-US" b="1" dirty="0" smtClean="0">
                <a:effectLst>
                  <a:outerShdw blurRad="38100" dist="38100" dir="2700000" algn="tl">
                    <a:srgbClr val="000000">
                      <a:alpha val="43137"/>
                    </a:srgbClr>
                  </a:outerShdw>
                </a:effectLst>
                <a:cs typeface="Times New Roman" pitchFamily="18" charset="0"/>
              </a:rPr>
              <a:t>Skill and Initiative </a:t>
            </a:r>
            <a:endParaRPr lang="en-US" b="1" dirty="0">
              <a:effectLst>
                <a:outerShdw blurRad="38100" dist="38100" dir="2700000" algn="tl">
                  <a:srgbClr val="000000">
                    <a:alpha val="43137"/>
                  </a:srgbClr>
                </a:outerShdw>
              </a:effectLst>
              <a:cs typeface="Times New Roman" pitchFamily="18" charset="0"/>
            </a:endParaRPr>
          </a:p>
        </p:txBody>
      </p:sp>
      <p:sp>
        <p:nvSpPr>
          <p:cNvPr id="3" name="Content Placeholder 2"/>
          <p:cNvSpPr>
            <a:spLocks noGrp="1"/>
          </p:cNvSpPr>
          <p:nvPr>
            <p:ph idx="1"/>
          </p:nvPr>
        </p:nvSpPr>
        <p:spPr>
          <a:xfrm>
            <a:off x="533400" y="1600200"/>
            <a:ext cx="8229600" cy="4343400"/>
          </a:xfrm>
        </p:spPr>
        <p:txBody>
          <a:bodyPr rtlCol="0">
            <a:normAutofit fontScale="92500" lnSpcReduction="10000"/>
          </a:bodyPr>
          <a:lstStyle/>
          <a:p>
            <a:pPr fontAlgn="auto">
              <a:spcAft>
                <a:spcPts val="0"/>
              </a:spcAft>
              <a:buFont typeface="Arial" pitchFamily="34" charset="0"/>
              <a:buChar char="•"/>
              <a:defRPr/>
            </a:pPr>
            <a:r>
              <a:rPr lang="en-US" dirty="0" smtClean="0">
                <a:latin typeface="+mj-lt"/>
                <a:cs typeface="Times New Roman" pitchFamily="18" charset="0"/>
              </a:rPr>
              <a:t>Both employees and independent contractors may be skilled, even highly skilled, workers.</a:t>
            </a:r>
          </a:p>
          <a:p>
            <a:pPr fontAlgn="auto">
              <a:spcAft>
                <a:spcPts val="0"/>
              </a:spcAft>
              <a:buFont typeface="Arial" pitchFamily="34" charset="0"/>
              <a:buChar char="•"/>
              <a:defRPr/>
            </a:pPr>
            <a:endParaRPr lang="en-US" dirty="0" smtClean="0">
              <a:latin typeface="+mj-lt"/>
              <a:cs typeface="Times New Roman" pitchFamily="18" charset="0"/>
            </a:endParaRPr>
          </a:p>
          <a:p>
            <a:pPr fontAlgn="auto">
              <a:spcAft>
                <a:spcPts val="0"/>
              </a:spcAft>
              <a:buFont typeface="Arial" pitchFamily="34" charset="0"/>
              <a:buChar char="•"/>
              <a:defRPr/>
            </a:pPr>
            <a:r>
              <a:rPr lang="en-US" dirty="0" smtClean="0">
                <a:latin typeface="+mj-lt"/>
                <a:cs typeface="Times New Roman" pitchFamily="18" charset="0"/>
              </a:rPr>
              <a:t>Specialized skills, such as computer programming, do not necessarily indicate independent contractor status. </a:t>
            </a:r>
          </a:p>
          <a:p>
            <a:pPr fontAlgn="auto">
              <a:spcAft>
                <a:spcPts val="0"/>
              </a:spcAft>
              <a:buFont typeface="Arial" pitchFamily="34" charset="0"/>
              <a:buChar char="•"/>
              <a:defRPr/>
            </a:pPr>
            <a:endParaRPr lang="en-US" dirty="0" smtClean="0">
              <a:latin typeface="+mj-lt"/>
              <a:cs typeface="Times New Roman" pitchFamily="18" charset="0"/>
            </a:endParaRPr>
          </a:p>
          <a:p>
            <a:pPr fontAlgn="auto">
              <a:spcAft>
                <a:spcPts val="0"/>
              </a:spcAft>
              <a:buFont typeface="Arial" pitchFamily="34" charset="0"/>
              <a:buChar char="•"/>
              <a:defRPr/>
            </a:pPr>
            <a:r>
              <a:rPr lang="en-US" dirty="0" smtClean="0">
                <a:latin typeface="+mj-lt"/>
                <a:cs typeface="Times New Roman" pitchFamily="18" charset="0"/>
              </a:rPr>
              <a:t>To suggest the worker is an independent contractor, the skills should demonstrate that the worker exercises independent business judgment</a:t>
            </a:r>
            <a:r>
              <a:rPr lang="en-US" dirty="0" smtClean="0">
                <a:solidFill>
                  <a:srgbClr val="FF0000"/>
                </a:solidFill>
                <a:latin typeface="+mj-lt"/>
                <a:cs typeface="Times New Roman" pitchFamily="18" charset="0"/>
              </a:rPr>
              <a:t> or initiative</a:t>
            </a:r>
            <a:r>
              <a:rPr lang="en-US" dirty="0" smtClean="0">
                <a:latin typeface="+mj-lt"/>
                <a:cs typeface="Times New Roman" pitchFamily="18" charset="0"/>
              </a:rPr>
              <a:t>.</a:t>
            </a:r>
            <a:endParaRPr lang="en-US" dirty="0">
              <a:latin typeface="+mj-lt"/>
              <a:cs typeface="Times New Roman" pitchFamily="18" charset="0"/>
            </a:endParaRPr>
          </a:p>
        </p:txBody>
      </p:sp>
    </p:spTree>
    <p:extLst>
      <p:ext uri="{BB962C8B-B14F-4D97-AF65-F5344CB8AC3E}">
        <p14:creationId xmlns:p14="http://schemas.microsoft.com/office/powerpoint/2010/main" val="5520770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9144000" cy="1249362"/>
          </a:xfrm>
        </p:spPr>
        <p:txBody>
          <a:bodyPr rtlCol="0">
            <a:normAutofit/>
          </a:bodyPr>
          <a:lstStyle/>
          <a:p>
            <a:pPr fontAlgn="auto">
              <a:spcAft>
                <a:spcPts val="0"/>
              </a:spcAft>
              <a:defRPr/>
            </a:pPr>
            <a:r>
              <a:rPr lang="en-US" b="1" dirty="0" smtClean="0">
                <a:effectLst>
                  <a:outerShdw blurRad="38100" dist="38100" dir="2700000" algn="tl">
                    <a:srgbClr val="000000">
                      <a:alpha val="43137"/>
                    </a:srgbClr>
                  </a:outerShdw>
                </a:effectLst>
                <a:cs typeface="Times New Roman" pitchFamily="18" charset="0"/>
              </a:rPr>
              <a:t>Skill and Initiative </a:t>
            </a:r>
            <a:endParaRPr lang="en-US" b="1" dirty="0">
              <a:effectLst>
                <a:outerShdw blurRad="38100" dist="38100" dir="2700000" algn="tl">
                  <a:srgbClr val="000000">
                    <a:alpha val="43137"/>
                  </a:srgbClr>
                </a:outerShdw>
              </a:effectLst>
              <a:cs typeface="Times New Roman" pitchFamily="18" charset="0"/>
            </a:endParaRPr>
          </a:p>
        </p:txBody>
      </p:sp>
      <p:sp>
        <p:nvSpPr>
          <p:cNvPr id="3" name="Content Placeholder 2"/>
          <p:cNvSpPr>
            <a:spLocks noGrp="1"/>
          </p:cNvSpPr>
          <p:nvPr>
            <p:ph idx="1"/>
          </p:nvPr>
        </p:nvSpPr>
        <p:spPr>
          <a:xfrm>
            <a:off x="457200" y="1600200"/>
            <a:ext cx="8229600" cy="4343400"/>
          </a:xfrm>
        </p:spPr>
        <p:txBody>
          <a:bodyPr rtlCol="0">
            <a:normAutofit/>
          </a:bodyPr>
          <a:lstStyle/>
          <a:p>
            <a:pPr fontAlgn="auto">
              <a:spcAft>
                <a:spcPts val="0"/>
              </a:spcAft>
              <a:buFont typeface="Arial" pitchFamily="34" charset="0"/>
              <a:buChar char="•"/>
              <a:defRPr/>
            </a:pPr>
            <a:r>
              <a:rPr lang="en-US" sz="2500" u="sng" dirty="0" smtClean="0">
                <a:latin typeface="+mj-lt"/>
                <a:cs typeface="Times New Roman" pitchFamily="18" charset="0"/>
              </a:rPr>
              <a:t>Example:</a:t>
            </a:r>
          </a:p>
          <a:p>
            <a:pPr lvl="1">
              <a:buFont typeface="Arial" pitchFamily="34" charset="0"/>
              <a:buChar char="•"/>
              <a:defRPr/>
            </a:pPr>
            <a:r>
              <a:rPr lang="en-US" sz="2200" dirty="0" smtClean="0">
                <a:latin typeface="+mj-lt"/>
                <a:cs typeface="Times New Roman" pitchFamily="18" charset="0"/>
              </a:rPr>
              <a:t>A highly skilled IT Person can provide services as an </a:t>
            </a:r>
            <a:r>
              <a:rPr lang="en-US" sz="2200" b="1" i="1" dirty="0" smtClean="0">
                <a:latin typeface="+mj-lt"/>
                <a:cs typeface="Times New Roman" pitchFamily="18" charset="0"/>
              </a:rPr>
              <a:t>employee </a:t>
            </a:r>
            <a:r>
              <a:rPr lang="en-US" sz="2200" dirty="0" smtClean="0">
                <a:latin typeface="+mj-lt"/>
                <a:cs typeface="Times New Roman" pitchFamily="18" charset="0"/>
              </a:rPr>
              <a:t>who is told what job to perform and when, with no independent judgment beyond his particular position. </a:t>
            </a:r>
          </a:p>
          <a:p>
            <a:pPr lvl="1">
              <a:buFont typeface="Arial" pitchFamily="34" charset="0"/>
              <a:buChar char="•"/>
              <a:defRPr/>
            </a:pPr>
            <a:r>
              <a:rPr lang="en-US" sz="2200" dirty="0" smtClean="0">
                <a:latin typeface="+mj-lt"/>
                <a:cs typeface="Times New Roman" pitchFamily="18" charset="0"/>
              </a:rPr>
              <a:t>A highly skilled IT Person who advertises his unique services, determines when to order materials, and chooses his own clients, would demonstrate the skill and </a:t>
            </a:r>
            <a:r>
              <a:rPr lang="en-US" sz="2200" u="sng" dirty="0" smtClean="0">
                <a:latin typeface="+mj-lt"/>
                <a:cs typeface="Times New Roman" pitchFamily="18" charset="0"/>
              </a:rPr>
              <a:t>initiative</a:t>
            </a:r>
            <a:r>
              <a:rPr lang="en-US" sz="2200" dirty="0" smtClean="0">
                <a:latin typeface="+mj-lt"/>
                <a:cs typeface="Times New Roman" pitchFamily="18" charset="0"/>
              </a:rPr>
              <a:t> of an </a:t>
            </a:r>
            <a:r>
              <a:rPr lang="en-US" sz="2200" b="1" i="1" dirty="0" smtClean="0">
                <a:latin typeface="+mj-lt"/>
                <a:cs typeface="Times New Roman" pitchFamily="18" charset="0"/>
              </a:rPr>
              <a:t>independent contractor</a:t>
            </a:r>
            <a:r>
              <a:rPr lang="en-US" sz="2200" dirty="0" smtClean="0">
                <a:latin typeface="+mj-lt"/>
                <a:cs typeface="Times New Roman" pitchFamily="18" charset="0"/>
              </a:rPr>
              <a:t>. </a:t>
            </a:r>
            <a:endParaRPr lang="en-US" sz="2200" dirty="0">
              <a:latin typeface="+mj-lt"/>
              <a:cs typeface="Times New Roman" pitchFamily="18" charset="0"/>
            </a:endParaRPr>
          </a:p>
        </p:txBody>
      </p:sp>
    </p:spTree>
    <p:extLst>
      <p:ext uri="{BB962C8B-B14F-4D97-AF65-F5344CB8AC3E}">
        <p14:creationId xmlns:p14="http://schemas.microsoft.com/office/powerpoint/2010/main" val="38921391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9144000" cy="1249362"/>
          </a:xfrm>
        </p:spPr>
        <p:txBody>
          <a:bodyPr rtlCol="0">
            <a:normAutofit/>
          </a:bodyPr>
          <a:lstStyle/>
          <a:p>
            <a:pPr fontAlgn="auto">
              <a:spcAft>
                <a:spcPts val="0"/>
              </a:spcAft>
              <a:defRPr/>
            </a:pPr>
            <a:r>
              <a:rPr lang="en-US" b="1" dirty="0" smtClean="0">
                <a:effectLst>
                  <a:outerShdw blurRad="38100" dist="38100" dir="2700000" algn="tl">
                    <a:srgbClr val="000000">
                      <a:alpha val="43137"/>
                    </a:srgbClr>
                  </a:outerShdw>
                </a:effectLst>
                <a:cs typeface="Times New Roman" pitchFamily="18" charset="0"/>
              </a:rPr>
              <a:t>Permanency of the Relationship</a:t>
            </a:r>
            <a:endParaRPr lang="en-US" b="1" dirty="0">
              <a:effectLst>
                <a:outerShdw blurRad="38100" dist="38100" dir="2700000" algn="tl">
                  <a:srgbClr val="000000">
                    <a:alpha val="43137"/>
                  </a:srgbClr>
                </a:outerShdw>
              </a:effectLst>
              <a:cs typeface="Times New Roman" pitchFamily="18" charset="0"/>
            </a:endParaRPr>
          </a:p>
        </p:txBody>
      </p:sp>
      <p:sp>
        <p:nvSpPr>
          <p:cNvPr id="3" name="Content Placeholder 2"/>
          <p:cNvSpPr>
            <a:spLocks noGrp="1"/>
          </p:cNvSpPr>
          <p:nvPr>
            <p:ph idx="1"/>
          </p:nvPr>
        </p:nvSpPr>
        <p:spPr>
          <a:xfrm>
            <a:off x="533400" y="2362200"/>
            <a:ext cx="8229600" cy="4038600"/>
          </a:xfrm>
        </p:spPr>
        <p:txBody>
          <a:bodyPr rtlCol="0">
            <a:normAutofit/>
          </a:bodyPr>
          <a:lstStyle/>
          <a:p>
            <a:pPr fontAlgn="auto">
              <a:spcAft>
                <a:spcPts val="0"/>
              </a:spcAft>
              <a:buFont typeface="Arial" pitchFamily="34" charset="0"/>
              <a:buChar char="•"/>
              <a:defRPr/>
            </a:pPr>
            <a:r>
              <a:rPr lang="en-US" sz="2800" dirty="0" smtClean="0">
                <a:latin typeface="+mj-lt"/>
                <a:cs typeface="Times New Roman" pitchFamily="18" charset="0"/>
              </a:rPr>
              <a:t>A permanent or indefinite relationship with </a:t>
            </a:r>
            <a:br>
              <a:rPr lang="en-US" sz="2800" dirty="0" smtClean="0">
                <a:latin typeface="+mj-lt"/>
                <a:cs typeface="Times New Roman" pitchFamily="18" charset="0"/>
              </a:rPr>
            </a:br>
            <a:r>
              <a:rPr lang="en-US" sz="2800" dirty="0" smtClean="0">
                <a:latin typeface="+mj-lt"/>
                <a:cs typeface="Times New Roman" pitchFamily="18" charset="0"/>
              </a:rPr>
              <a:t>the employer suggests the worker may be </a:t>
            </a:r>
            <a:br>
              <a:rPr lang="en-US" sz="2800" dirty="0" smtClean="0">
                <a:latin typeface="+mj-lt"/>
                <a:cs typeface="Times New Roman" pitchFamily="18" charset="0"/>
              </a:rPr>
            </a:br>
            <a:r>
              <a:rPr lang="en-US" sz="2800" dirty="0" smtClean="0">
                <a:latin typeface="+mj-lt"/>
                <a:cs typeface="Times New Roman" pitchFamily="18" charset="0"/>
              </a:rPr>
              <a:t>an employee.</a:t>
            </a:r>
          </a:p>
          <a:p>
            <a:pPr fontAlgn="auto">
              <a:spcAft>
                <a:spcPts val="0"/>
              </a:spcAft>
              <a:buFont typeface="Arial" pitchFamily="34" charset="0"/>
              <a:buChar char="•"/>
              <a:defRPr/>
            </a:pPr>
            <a:r>
              <a:rPr lang="en-US" sz="2800" dirty="0" smtClean="0">
                <a:latin typeface="+mj-lt"/>
                <a:cs typeface="Times New Roman" pitchFamily="18" charset="0"/>
              </a:rPr>
              <a:t>Demonstrates position is integral to business. </a:t>
            </a:r>
          </a:p>
        </p:txBody>
      </p:sp>
    </p:spTree>
    <p:extLst>
      <p:ext uri="{BB962C8B-B14F-4D97-AF65-F5344CB8AC3E}">
        <p14:creationId xmlns:p14="http://schemas.microsoft.com/office/powerpoint/2010/main" val="16382498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9144000" cy="1249362"/>
          </a:xfrm>
        </p:spPr>
        <p:txBody>
          <a:bodyPr rtlCol="0">
            <a:normAutofit/>
          </a:bodyPr>
          <a:lstStyle/>
          <a:p>
            <a:pPr fontAlgn="auto">
              <a:spcAft>
                <a:spcPts val="0"/>
              </a:spcAft>
              <a:defRPr/>
            </a:pPr>
            <a:r>
              <a:rPr lang="en-US" b="1" dirty="0" smtClean="0">
                <a:effectLst>
                  <a:outerShdw blurRad="38100" dist="38100" dir="2700000" algn="tl">
                    <a:srgbClr val="000000">
                      <a:alpha val="43137"/>
                    </a:srgbClr>
                  </a:outerShdw>
                </a:effectLst>
                <a:cs typeface="Times New Roman" pitchFamily="18" charset="0"/>
              </a:rPr>
              <a:t>Permanency of the Relationship</a:t>
            </a:r>
            <a:endParaRPr lang="en-US" b="1" dirty="0">
              <a:effectLst>
                <a:outerShdw blurRad="38100" dist="38100" dir="2700000" algn="tl">
                  <a:srgbClr val="000000">
                    <a:alpha val="43137"/>
                  </a:srgbClr>
                </a:outerShdw>
              </a:effectLst>
              <a:cs typeface="Times New Roman" pitchFamily="18" charset="0"/>
            </a:endParaRPr>
          </a:p>
        </p:txBody>
      </p:sp>
      <p:sp>
        <p:nvSpPr>
          <p:cNvPr id="22531" name="Content Placeholder 2"/>
          <p:cNvSpPr>
            <a:spLocks noGrp="1"/>
          </p:cNvSpPr>
          <p:nvPr>
            <p:ph idx="1"/>
          </p:nvPr>
        </p:nvSpPr>
        <p:spPr>
          <a:xfrm>
            <a:off x="152400" y="1371600"/>
            <a:ext cx="8229600" cy="4648200"/>
          </a:xfrm>
        </p:spPr>
        <p:txBody>
          <a:bodyPr>
            <a:normAutofit/>
          </a:bodyPr>
          <a:lstStyle/>
          <a:p>
            <a:r>
              <a:rPr lang="en-US" altLang="en-US" sz="2100" u="sng" dirty="0" smtClean="0">
                <a:latin typeface="+mj-lt"/>
                <a:cs typeface="Times New Roman" pitchFamily="18" charset="0"/>
              </a:rPr>
              <a:t>Example:</a:t>
            </a:r>
          </a:p>
          <a:p>
            <a:pPr lvl="1"/>
            <a:r>
              <a:rPr lang="en-US" altLang="en-US" sz="2200" dirty="0" smtClean="0">
                <a:latin typeface="+mj-lt"/>
                <a:cs typeface="Times New Roman" pitchFamily="18" charset="0"/>
              </a:rPr>
              <a:t>If a person is hired to install computers as a one time project, and then gets retained to maintain them on a regular basis, an employment relationship could be established. </a:t>
            </a:r>
          </a:p>
          <a:p>
            <a:pPr lvl="2"/>
            <a:r>
              <a:rPr lang="en-US" altLang="en-US" sz="2000" dirty="0" smtClean="0">
                <a:latin typeface="+mj-lt"/>
                <a:cs typeface="Times New Roman" pitchFamily="18" charset="0"/>
              </a:rPr>
              <a:t>This worker could start as an independent contractor and transition into becoming an employee. </a:t>
            </a:r>
          </a:p>
        </p:txBody>
      </p:sp>
    </p:spTree>
    <p:extLst>
      <p:ext uri="{BB962C8B-B14F-4D97-AF65-F5344CB8AC3E}">
        <p14:creationId xmlns:p14="http://schemas.microsoft.com/office/powerpoint/2010/main" val="602684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229600" cy="4525963"/>
          </a:xfrm>
        </p:spPr>
        <p:txBody>
          <a:bodyPr/>
          <a:lstStyle/>
          <a:p>
            <a:r>
              <a:rPr lang="en-US" dirty="0" smtClean="0"/>
              <a:t>Is the worker an employee or a non-employee?</a:t>
            </a:r>
          </a:p>
          <a:p>
            <a:pPr marL="109728" indent="0">
              <a:buNone/>
            </a:pPr>
            <a:endParaRPr lang="en-US" dirty="0" smtClean="0"/>
          </a:p>
          <a:p>
            <a:r>
              <a:rPr lang="en-US" dirty="0" smtClean="0"/>
              <a:t>An agreed-upon </a:t>
            </a:r>
            <a:r>
              <a:rPr lang="en-US" u="sng" dirty="0" smtClean="0"/>
              <a:t>label</a:t>
            </a:r>
            <a:r>
              <a:rPr lang="en-US" dirty="0" smtClean="0"/>
              <a:t> is not sufficient to create an employee v. non-employee status</a:t>
            </a:r>
          </a:p>
        </p:txBody>
      </p:sp>
      <p:sp>
        <p:nvSpPr>
          <p:cNvPr id="3" name="Title 2"/>
          <p:cNvSpPr>
            <a:spLocks noGrp="1"/>
          </p:cNvSpPr>
          <p:nvPr>
            <p:ph type="title"/>
          </p:nvPr>
        </p:nvSpPr>
        <p:spPr>
          <a:xfrm>
            <a:off x="457200" y="685800"/>
            <a:ext cx="8229600" cy="1143000"/>
          </a:xfrm>
        </p:spPr>
        <p:txBody>
          <a:bodyPr>
            <a:normAutofit fontScale="90000"/>
          </a:bodyPr>
          <a:lstStyle/>
          <a:p>
            <a:r>
              <a:rPr lang="en-US" dirty="0" smtClean="0"/>
              <a:t>ULTIMATE QUESTION: </a:t>
            </a:r>
            <a:br>
              <a:rPr lang="en-US" dirty="0" smtClean="0"/>
            </a:br>
            <a:r>
              <a:rPr lang="en-US" dirty="0" smtClean="0"/>
              <a:t>Employee v. Non-Employee</a:t>
            </a:r>
            <a:endParaRPr lang="en-US" dirty="0"/>
          </a:p>
        </p:txBody>
      </p:sp>
    </p:spTree>
    <p:extLst>
      <p:ext uri="{BB962C8B-B14F-4D97-AF65-F5344CB8AC3E}">
        <p14:creationId xmlns:p14="http://schemas.microsoft.com/office/powerpoint/2010/main" val="258710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5867400" cy="1325562"/>
          </a:xfrm>
        </p:spPr>
        <p:txBody>
          <a:bodyPr rtlCol="0">
            <a:normAutofit/>
          </a:bodyPr>
          <a:lstStyle/>
          <a:p>
            <a:pPr fontAlgn="auto">
              <a:spcAft>
                <a:spcPts val="0"/>
              </a:spcAft>
              <a:defRPr/>
            </a:pPr>
            <a:r>
              <a:rPr lang="en-US" sz="6000" b="1" dirty="0" smtClean="0">
                <a:effectLst>
                  <a:outerShdw blurRad="38100" dist="38100" dir="2700000" algn="tl">
                    <a:srgbClr val="000000">
                      <a:alpha val="43137"/>
                    </a:srgbClr>
                  </a:outerShdw>
                </a:effectLst>
                <a:cs typeface="Times New Roman" pitchFamily="18" charset="0"/>
              </a:rPr>
              <a:t>Control</a:t>
            </a:r>
            <a:endParaRPr lang="en-US" sz="6000" b="1" dirty="0">
              <a:effectLst>
                <a:outerShdw blurRad="38100" dist="38100" dir="2700000" algn="tl">
                  <a:srgbClr val="000000">
                    <a:alpha val="43137"/>
                  </a:srgbClr>
                </a:outerShdw>
              </a:effectLst>
              <a:cs typeface="Times New Roman" pitchFamily="18" charset="0"/>
            </a:endParaRPr>
          </a:p>
        </p:txBody>
      </p:sp>
      <p:sp>
        <p:nvSpPr>
          <p:cNvPr id="3" name="Content Placeholder 2"/>
          <p:cNvSpPr>
            <a:spLocks noGrp="1"/>
          </p:cNvSpPr>
          <p:nvPr>
            <p:ph idx="1"/>
          </p:nvPr>
        </p:nvSpPr>
        <p:spPr>
          <a:xfrm>
            <a:off x="457200" y="1874838"/>
            <a:ext cx="8229600" cy="4221162"/>
          </a:xfrm>
        </p:spPr>
        <p:txBody>
          <a:bodyPr rtlCol="0">
            <a:normAutofit/>
          </a:bodyPr>
          <a:lstStyle/>
          <a:p>
            <a:pPr fontAlgn="auto">
              <a:spcAft>
                <a:spcPts val="0"/>
              </a:spcAft>
              <a:buFont typeface="Arial" pitchFamily="34" charset="0"/>
              <a:buChar char="•"/>
              <a:defRPr/>
            </a:pPr>
            <a:r>
              <a:rPr lang="en-US" dirty="0" smtClean="0">
                <a:latin typeface="+mj-lt"/>
                <a:cs typeface="Times New Roman" pitchFamily="18" charset="0"/>
              </a:rPr>
              <a:t>An independent contractor typically works relatively free from control by an employer. </a:t>
            </a:r>
          </a:p>
          <a:p>
            <a:pPr fontAlgn="auto">
              <a:spcAft>
                <a:spcPts val="0"/>
              </a:spcAft>
              <a:buFont typeface="Arial" pitchFamily="34" charset="0"/>
              <a:buChar char="•"/>
              <a:defRPr/>
            </a:pPr>
            <a:r>
              <a:rPr lang="en-US" dirty="0" smtClean="0">
                <a:latin typeface="+mj-lt"/>
                <a:cs typeface="Times New Roman" pitchFamily="18" charset="0"/>
              </a:rPr>
              <a:t>This factor includes who controls:</a:t>
            </a:r>
          </a:p>
          <a:p>
            <a:pPr fontAlgn="auto">
              <a:spcAft>
                <a:spcPts val="0"/>
              </a:spcAft>
              <a:buNone/>
              <a:defRPr/>
            </a:pPr>
            <a:endParaRPr lang="en-US" sz="300" dirty="0" smtClean="0">
              <a:latin typeface="+mj-lt"/>
              <a:cs typeface="Times New Roman" pitchFamily="18" charset="0"/>
            </a:endParaRPr>
          </a:p>
          <a:p>
            <a:pPr lvl="1" fontAlgn="auto">
              <a:spcAft>
                <a:spcPts val="0"/>
              </a:spcAft>
              <a:buFont typeface="Arial" pitchFamily="34" charset="0"/>
              <a:buChar char="–"/>
              <a:defRPr/>
            </a:pPr>
            <a:r>
              <a:rPr lang="en-US" dirty="0" smtClean="0">
                <a:latin typeface="+mj-lt"/>
                <a:cs typeface="Times New Roman" pitchFamily="18" charset="0"/>
              </a:rPr>
              <a:t>Hiring and firing,</a:t>
            </a:r>
          </a:p>
          <a:p>
            <a:pPr lvl="1" fontAlgn="auto">
              <a:spcAft>
                <a:spcPts val="0"/>
              </a:spcAft>
              <a:buFont typeface="Arial" pitchFamily="34" charset="0"/>
              <a:buChar char="–"/>
              <a:defRPr/>
            </a:pPr>
            <a:r>
              <a:rPr lang="en-US" dirty="0" smtClean="0">
                <a:latin typeface="+mj-lt"/>
                <a:cs typeface="Times New Roman" pitchFamily="18" charset="0"/>
              </a:rPr>
              <a:t>The amount of pay,</a:t>
            </a:r>
          </a:p>
          <a:p>
            <a:pPr lvl="1" fontAlgn="auto">
              <a:spcAft>
                <a:spcPts val="0"/>
              </a:spcAft>
              <a:buFont typeface="Arial" pitchFamily="34" charset="0"/>
              <a:buChar char="–"/>
              <a:defRPr/>
            </a:pPr>
            <a:r>
              <a:rPr lang="en-US" dirty="0" smtClean="0">
                <a:latin typeface="+mj-lt"/>
                <a:cs typeface="Times New Roman" pitchFamily="18" charset="0"/>
              </a:rPr>
              <a:t>The hours of work, and</a:t>
            </a:r>
          </a:p>
          <a:p>
            <a:pPr lvl="1" fontAlgn="auto">
              <a:spcAft>
                <a:spcPts val="0"/>
              </a:spcAft>
              <a:buFont typeface="Arial" pitchFamily="34" charset="0"/>
              <a:buChar char="–"/>
              <a:defRPr/>
            </a:pPr>
            <a:r>
              <a:rPr lang="en-US" dirty="0" smtClean="0">
                <a:latin typeface="+mj-lt"/>
                <a:cs typeface="Times New Roman" pitchFamily="18" charset="0"/>
              </a:rPr>
              <a:t>How the work is performed.</a:t>
            </a:r>
          </a:p>
        </p:txBody>
      </p:sp>
    </p:spTree>
    <p:extLst>
      <p:ext uri="{BB962C8B-B14F-4D97-AF65-F5344CB8AC3E}">
        <p14:creationId xmlns:p14="http://schemas.microsoft.com/office/powerpoint/2010/main" val="5994689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9144000" cy="1249362"/>
          </a:xfrm>
        </p:spPr>
        <p:txBody>
          <a:bodyPr rtlCol="0">
            <a:normAutofit/>
          </a:bodyPr>
          <a:lstStyle/>
          <a:p>
            <a:pPr fontAlgn="auto">
              <a:spcAft>
                <a:spcPts val="0"/>
              </a:spcAft>
              <a:defRPr/>
            </a:pPr>
            <a:r>
              <a:rPr lang="en-US" sz="6000" b="1" dirty="0" smtClean="0">
                <a:effectLst>
                  <a:outerShdw blurRad="38100" dist="38100" dir="2700000" algn="tl">
                    <a:srgbClr val="000000">
                      <a:alpha val="43137"/>
                    </a:srgbClr>
                  </a:outerShdw>
                </a:effectLst>
                <a:cs typeface="Times New Roman" pitchFamily="18" charset="0"/>
              </a:rPr>
              <a:t>Control </a:t>
            </a:r>
            <a:endParaRPr lang="en-US" sz="6000" b="1" dirty="0">
              <a:effectLst>
                <a:outerShdw blurRad="38100" dist="38100" dir="2700000" algn="tl">
                  <a:srgbClr val="000000">
                    <a:alpha val="43137"/>
                  </a:srgbClr>
                </a:outerShdw>
              </a:effectLst>
              <a:cs typeface="Times New Roman" pitchFamily="18" charset="0"/>
            </a:endParaRPr>
          </a:p>
        </p:txBody>
      </p:sp>
      <p:sp>
        <p:nvSpPr>
          <p:cNvPr id="24579" name="Content Placeholder 2"/>
          <p:cNvSpPr>
            <a:spLocks noGrp="1"/>
          </p:cNvSpPr>
          <p:nvPr>
            <p:ph idx="1"/>
          </p:nvPr>
        </p:nvSpPr>
        <p:spPr>
          <a:xfrm>
            <a:off x="457200" y="1874838"/>
            <a:ext cx="8229600" cy="3992562"/>
          </a:xfrm>
        </p:spPr>
        <p:txBody>
          <a:bodyPr>
            <a:normAutofit/>
          </a:bodyPr>
          <a:lstStyle/>
          <a:p>
            <a:r>
              <a:rPr lang="en-US" altLang="en-US" dirty="0" smtClean="0">
                <a:latin typeface="+mj-lt"/>
                <a:cs typeface="Times New Roman" pitchFamily="18" charset="0"/>
              </a:rPr>
              <a:t>An employer can still exercise control over </a:t>
            </a:r>
            <a:br>
              <a:rPr lang="en-US" altLang="en-US" dirty="0" smtClean="0">
                <a:latin typeface="+mj-lt"/>
                <a:cs typeface="Times New Roman" pitchFamily="18" charset="0"/>
              </a:rPr>
            </a:br>
            <a:r>
              <a:rPr lang="en-US" altLang="en-US" dirty="0" smtClean="0">
                <a:latin typeface="+mj-lt"/>
                <a:cs typeface="Times New Roman" pitchFamily="18" charset="0"/>
              </a:rPr>
              <a:t>the worker </a:t>
            </a:r>
            <a:r>
              <a:rPr lang="en-US" altLang="en-US" i="1" u="sng" dirty="0" smtClean="0">
                <a:latin typeface="+mj-lt"/>
                <a:cs typeface="Times New Roman" pitchFamily="18" charset="0"/>
              </a:rPr>
              <a:t>even if</a:t>
            </a:r>
            <a:r>
              <a:rPr lang="en-US" altLang="en-US" dirty="0" smtClean="0">
                <a:latin typeface="+mj-lt"/>
                <a:cs typeface="Times New Roman" pitchFamily="18" charset="0"/>
              </a:rPr>
              <a:t> the worker teleworks or works offsite. </a:t>
            </a:r>
          </a:p>
          <a:p>
            <a:r>
              <a:rPr lang="en-US" altLang="en-US" dirty="0">
                <a:latin typeface="+mj-lt"/>
                <a:cs typeface="Times New Roman" pitchFamily="18" charset="0"/>
              </a:rPr>
              <a:t>To be considered an independent </a:t>
            </a:r>
            <a:r>
              <a:rPr lang="en-US" altLang="en-US" dirty="0" smtClean="0">
                <a:latin typeface="+mj-lt"/>
                <a:cs typeface="Times New Roman" pitchFamily="18" charset="0"/>
              </a:rPr>
              <a:t>contractor, </a:t>
            </a:r>
            <a:r>
              <a:rPr lang="en-US" altLang="en-US" dirty="0">
                <a:latin typeface="+mj-lt"/>
                <a:cs typeface="Times New Roman" pitchFamily="18" charset="0"/>
              </a:rPr>
              <a:t/>
            </a:r>
            <a:br>
              <a:rPr lang="en-US" altLang="en-US" dirty="0">
                <a:latin typeface="+mj-lt"/>
                <a:cs typeface="Times New Roman" pitchFamily="18" charset="0"/>
              </a:rPr>
            </a:br>
            <a:r>
              <a:rPr lang="en-US" altLang="en-US" dirty="0">
                <a:latin typeface="+mj-lt"/>
                <a:cs typeface="Times New Roman" pitchFamily="18" charset="0"/>
              </a:rPr>
              <a:t>the worker must </a:t>
            </a:r>
            <a:r>
              <a:rPr lang="en-US" altLang="en-US" i="1" u="sng" dirty="0" smtClean="0">
                <a:latin typeface="+mj-lt"/>
                <a:cs typeface="Times New Roman" pitchFamily="18" charset="0"/>
              </a:rPr>
              <a:t>exercise</a:t>
            </a:r>
            <a:r>
              <a:rPr lang="en-US" altLang="en-US" i="1" dirty="0" smtClean="0">
                <a:latin typeface="+mj-lt"/>
                <a:cs typeface="Times New Roman" pitchFamily="18" charset="0"/>
              </a:rPr>
              <a:t> </a:t>
            </a:r>
            <a:r>
              <a:rPr lang="en-US" altLang="en-US" dirty="0">
                <a:latin typeface="+mj-lt"/>
                <a:cs typeface="Times New Roman" pitchFamily="18" charset="0"/>
              </a:rPr>
              <a:t>control over </a:t>
            </a:r>
            <a:r>
              <a:rPr lang="en-US" altLang="en-US" i="1" u="sng" dirty="0">
                <a:latin typeface="+mj-lt"/>
                <a:cs typeface="Times New Roman" pitchFamily="18" charset="0"/>
              </a:rPr>
              <a:t>meaningful aspects </a:t>
            </a:r>
            <a:r>
              <a:rPr lang="en-US" altLang="en-US" dirty="0">
                <a:latin typeface="+mj-lt"/>
                <a:cs typeface="Times New Roman" pitchFamily="18" charset="0"/>
              </a:rPr>
              <a:t>of the work.</a:t>
            </a:r>
          </a:p>
          <a:p>
            <a:endParaRPr lang="en-US" altLang="en-US" dirty="0" smtClean="0">
              <a:latin typeface="+mj-lt"/>
              <a:cs typeface="Times New Roman" pitchFamily="18" charset="0"/>
            </a:endParaRPr>
          </a:p>
        </p:txBody>
      </p:sp>
    </p:spTree>
    <p:extLst>
      <p:ext uri="{BB962C8B-B14F-4D97-AF65-F5344CB8AC3E}">
        <p14:creationId xmlns:p14="http://schemas.microsoft.com/office/powerpoint/2010/main" val="30645888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9144000" cy="1249362"/>
          </a:xfrm>
        </p:spPr>
        <p:txBody>
          <a:bodyPr rtlCol="0">
            <a:normAutofit/>
          </a:bodyPr>
          <a:lstStyle/>
          <a:p>
            <a:pPr fontAlgn="auto">
              <a:spcAft>
                <a:spcPts val="0"/>
              </a:spcAft>
              <a:defRPr/>
            </a:pPr>
            <a:r>
              <a:rPr lang="en-US" sz="6000" b="1" dirty="0" smtClean="0">
                <a:effectLst>
                  <a:outerShdw blurRad="38100" dist="38100" dir="2700000" algn="tl">
                    <a:srgbClr val="000000">
                      <a:alpha val="43137"/>
                    </a:srgbClr>
                  </a:outerShdw>
                </a:effectLst>
                <a:cs typeface="Times New Roman" pitchFamily="18" charset="0"/>
              </a:rPr>
              <a:t>Control </a:t>
            </a:r>
            <a:endParaRPr lang="en-US" sz="6000" b="1" dirty="0">
              <a:effectLst>
                <a:outerShdw blurRad="38100" dist="38100" dir="2700000" algn="tl">
                  <a:srgbClr val="000000">
                    <a:alpha val="43137"/>
                  </a:srgbClr>
                </a:outerShdw>
              </a:effectLst>
              <a:cs typeface="Times New Roman" pitchFamily="18" charset="0"/>
            </a:endParaRPr>
          </a:p>
        </p:txBody>
      </p:sp>
      <p:sp>
        <p:nvSpPr>
          <p:cNvPr id="24579" name="Content Placeholder 2"/>
          <p:cNvSpPr>
            <a:spLocks noGrp="1"/>
          </p:cNvSpPr>
          <p:nvPr>
            <p:ph idx="1"/>
          </p:nvPr>
        </p:nvSpPr>
        <p:spPr>
          <a:xfrm>
            <a:off x="228600" y="1371600"/>
            <a:ext cx="8229600" cy="4724400"/>
          </a:xfrm>
        </p:spPr>
        <p:txBody>
          <a:bodyPr>
            <a:normAutofit/>
          </a:bodyPr>
          <a:lstStyle/>
          <a:p>
            <a:r>
              <a:rPr lang="en-US" altLang="en-US" u="sng" dirty="0" smtClean="0">
                <a:latin typeface="+mj-lt"/>
                <a:cs typeface="Times New Roman" pitchFamily="18" charset="0"/>
              </a:rPr>
              <a:t>Example:</a:t>
            </a:r>
          </a:p>
          <a:p>
            <a:pPr lvl="1"/>
            <a:r>
              <a:rPr lang="en-US" altLang="en-US" sz="2100" dirty="0" smtClean="0">
                <a:latin typeface="+mj-lt"/>
                <a:cs typeface="Times New Roman" pitchFamily="18" charset="0"/>
              </a:rPr>
              <a:t>The Tennis Director may be considered an </a:t>
            </a:r>
            <a:r>
              <a:rPr lang="en-US" altLang="en-US" sz="2100" b="1" i="1" dirty="0" smtClean="0">
                <a:latin typeface="+mj-lt"/>
                <a:cs typeface="Times New Roman" pitchFamily="18" charset="0"/>
              </a:rPr>
              <a:t>employee </a:t>
            </a:r>
            <a:r>
              <a:rPr lang="en-US" altLang="en-US" sz="2100" dirty="0" smtClean="0">
                <a:latin typeface="+mj-lt"/>
                <a:cs typeface="Times New Roman" pitchFamily="18" charset="0"/>
              </a:rPr>
              <a:t>when he is told what to do, when to open tennis courts, what to teach, and when to come in. </a:t>
            </a:r>
          </a:p>
          <a:p>
            <a:pPr lvl="1"/>
            <a:endParaRPr lang="en-US" altLang="en-US" sz="300" dirty="0" smtClean="0">
              <a:latin typeface="+mj-lt"/>
              <a:cs typeface="Times New Roman" pitchFamily="18" charset="0"/>
            </a:endParaRPr>
          </a:p>
          <a:p>
            <a:pPr lvl="1"/>
            <a:r>
              <a:rPr lang="en-US" altLang="en-US" sz="2100" dirty="0" smtClean="0">
                <a:latin typeface="+mj-lt"/>
                <a:cs typeface="Times New Roman" pitchFamily="18" charset="0"/>
              </a:rPr>
              <a:t>The Tennis Director may be considered an </a:t>
            </a:r>
            <a:r>
              <a:rPr lang="en-US" altLang="en-US" sz="2100" b="1" i="1" dirty="0" smtClean="0">
                <a:latin typeface="+mj-lt"/>
                <a:cs typeface="Times New Roman" pitchFamily="18" charset="0"/>
              </a:rPr>
              <a:t>independent contractor</a:t>
            </a:r>
            <a:r>
              <a:rPr lang="en-US" altLang="en-US" sz="2100" dirty="0" smtClean="0">
                <a:latin typeface="+mj-lt"/>
                <a:cs typeface="Times New Roman" pitchFamily="18" charset="0"/>
              </a:rPr>
              <a:t>  when he sets his own schedule, sets his own rates, sets his own policies on the tennis courts, and chooses what clients to train. </a:t>
            </a:r>
            <a:endParaRPr lang="en-US" altLang="en-US" sz="2100" dirty="0">
              <a:latin typeface="+mj-lt"/>
              <a:cs typeface="Times New Roman" pitchFamily="18" charset="0"/>
            </a:endParaRPr>
          </a:p>
          <a:p>
            <a:endParaRPr lang="en-US" altLang="en-US" dirty="0" smtClean="0">
              <a:latin typeface="+mj-lt"/>
              <a:cs typeface="Times New Roman" pitchFamily="18" charset="0"/>
            </a:endParaRPr>
          </a:p>
        </p:txBody>
      </p:sp>
    </p:spTree>
    <p:extLst>
      <p:ext uri="{BB962C8B-B14F-4D97-AF65-F5344CB8AC3E}">
        <p14:creationId xmlns:p14="http://schemas.microsoft.com/office/powerpoint/2010/main" val="35380358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Recently, FedEx lost an appeal </a:t>
            </a:r>
            <a:r>
              <a:rPr lang="en-US" dirty="0" smtClean="0"/>
              <a:t>where </a:t>
            </a:r>
            <a:r>
              <a:rPr lang="en-US" dirty="0"/>
              <a:t>the drivers were found to be employees, rather than independent </a:t>
            </a:r>
            <a:r>
              <a:rPr lang="en-US" dirty="0" smtClean="0"/>
              <a:t>contractors.</a:t>
            </a:r>
            <a:r>
              <a:rPr lang="en-US" sz="1765" dirty="0" smtClean="0"/>
              <a:t> </a:t>
            </a:r>
            <a:r>
              <a:rPr lang="en-US" sz="1765" b="1" dirty="0" smtClean="0">
                <a:hlinkClick r:id="rId2"/>
              </a:rPr>
              <a:t>Carlson </a:t>
            </a:r>
            <a:r>
              <a:rPr lang="en-US" sz="1765" b="1" dirty="0">
                <a:hlinkClick r:id="rId2"/>
              </a:rPr>
              <a:t>v. FedEx Ground Package Systems, Inc. </a:t>
            </a:r>
            <a:r>
              <a:rPr lang="en-US" sz="1765" dirty="0" smtClean="0"/>
              <a:t>(11th Cir. 2015). </a:t>
            </a:r>
            <a:endParaRPr lang="en-US" sz="1765" dirty="0"/>
          </a:p>
          <a:p>
            <a:pPr lvl="1"/>
            <a:r>
              <a:rPr lang="en-US" sz="2200" dirty="0" smtClean="0"/>
              <a:t>Fed </a:t>
            </a:r>
            <a:r>
              <a:rPr lang="en-US" sz="2200" dirty="0"/>
              <a:t>Ex </a:t>
            </a:r>
            <a:r>
              <a:rPr lang="en-US" sz="2200" dirty="0" smtClean="0"/>
              <a:t>lost around </a:t>
            </a:r>
            <a:r>
              <a:rPr lang="en-US" sz="2200" dirty="0"/>
              <a:t>$11 million </a:t>
            </a:r>
            <a:r>
              <a:rPr lang="en-US" sz="2200" dirty="0" smtClean="0"/>
              <a:t>in overtime</a:t>
            </a:r>
            <a:r>
              <a:rPr lang="en-US" sz="2200" dirty="0"/>
              <a:t>, taxes, </a:t>
            </a:r>
            <a:r>
              <a:rPr lang="en-US" sz="2200" dirty="0" smtClean="0"/>
              <a:t>penalties, litigation costs, etc. </a:t>
            </a:r>
          </a:p>
          <a:p>
            <a:pPr lvl="1"/>
            <a:r>
              <a:rPr lang="en-US" sz="2200" dirty="0"/>
              <a:t>C</a:t>
            </a:r>
            <a:r>
              <a:rPr lang="en-US" sz="2200" dirty="0" smtClean="0"/>
              <a:t>ourt evaluated the economic reality factors, whether or not the parties believed </a:t>
            </a:r>
            <a:r>
              <a:rPr lang="en-US" sz="2200" dirty="0"/>
              <a:t>that they </a:t>
            </a:r>
            <a:r>
              <a:rPr lang="en-US" sz="2200" dirty="0" smtClean="0"/>
              <a:t>had a relation </a:t>
            </a:r>
            <a:r>
              <a:rPr lang="en-US" sz="2200" dirty="0"/>
              <a:t>of master and servant, </a:t>
            </a:r>
            <a:r>
              <a:rPr lang="en-US" sz="2200" dirty="0" smtClean="0"/>
              <a:t>and </a:t>
            </a:r>
            <a:r>
              <a:rPr lang="en-US" sz="2200" dirty="0"/>
              <a:t>whether the principal </a:t>
            </a:r>
            <a:r>
              <a:rPr lang="en-US" sz="2200" dirty="0" smtClean="0"/>
              <a:t>was a business.</a:t>
            </a:r>
          </a:p>
          <a:p>
            <a:pPr lvl="1"/>
            <a:r>
              <a:rPr lang="en-US" sz="2200" dirty="0"/>
              <a:t>Court </a:t>
            </a:r>
            <a:r>
              <a:rPr lang="en-US" sz="2200" dirty="0" smtClean="0"/>
              <a:t>found </a:t>
            </a:r>
            <a:r>
              <a:rPr lang="en-US" sz="2200" dirty="0"/>
              <a:t>employment relationship </a:t>
            </a:r>
            <a:r>
              <a:rPr lang="en-US" sz="2200" dirty="0" smtClean="0"/>
              <a:t>because: </a:t>
            </a:r>
          </a:p>
          <a:p>
            <a:pPr lvl="2"/>
            <a:r>
              <a:rPr lang="en-US" sz="1900" dirty="0" smtClean="0"/>
              <a:t>Drivers </a:t>
            </a:r>
            <a:r>
              <a:rPr lang="en-US" sz="1900" dirty="0"/>
              <a:t>used company scanners and paperwork with the company logo, </a:t>
            </a:r>
            <a:endParaRPr lang="en-US" sz="1900" dirty="0" smtClean="0"/>
          </a:p>
          <a:p>
            <a:pPr lvl="2"/>
            <a:r>
              <a:rPr lang="en-US" sz="1900" dirty="0" smtClean="0"/>
              <a:t>Managers </a:t>
            </a:r>
            <a:r>
              <a:rPr lang="en-US" sz="1900" dirty="0"/>
              <a:t>were allowed to change their routes </a:t>
            </a:r>
            <a:r>
              <a:rPr lang="en-US" sz="1900" dirty="0" smtClean="0"/>
              <a:t>unilaterally, </a:t>
            </a:r>
          </a:p>
          <a:p>
            <a:pPr lvl="2"/>
            <a:r>
              <a:rPr lang="en-US" sz="1900" dirty="0" smtClean="0"/>
              <a:t>Company </a:t>
            </a:r>
            <a:r>
              <a:rPr lang="en-US" sz="1900" dirty="0"/>
              <a:t>had a large degree of control over them including what uniform they wore and how they kept their hair</a:t>
            </a:r>
            <a:r>
              <a:rPr lang="en-US" sz="1900" dirty="0" smtClean="0"/>
              <a:t>.</a:t>
            </a:r>
            <a:endParaRPr lang="en-US" sz="1900" dirty="0"/>
          </a:p>
        </p:txBody>
      </p:sp>
      <p:sp>
        <p:nvSpPr>
          <p:cNvPr id="3" name="Title 2"/>
          <p:cNvSpPr>
            <a:spLocks noGrp="1"/>
          </p:cNvSpPr>
          <p:nvPr>
            <p:ph type="title"/>
          </p:nvPr>
        </p:nvSpPr>
        <p:spPr/>
        <p:txBody>
          <a:bodyPr/>
          <a:lstStyle/>
          <a:p>
            <a:pPr algn="ctr"/>
            <a:r>
              <a:rPr lang="en-US" dirty="0" smtClean="0"/>
              <a:t>Fed Ex Loses $11 Million</a:t>
            </a:r>
            <a:endParaRPr lang="en-US" dirty="0"/>
          </a:p>
        </p:txBody>
      </p:sp>
    </p:spTree>
    <p:extLst>
      <p:ext uri="{BB962C8B-B14F-4D97-AF65-F5344CB8AC3E}">
        <p14:creationId xmlns:p14="http://schemas.microsoft.com/office/powerpoint/2010/main" val="3108734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71600"/>
            <a:ext cx="8229600" cy="4525963"/>
          </a:xfrm>
        </p:spPr>
        <p:txBody>
          <a:bodyPr>
            <a:normAutofit/>
          </a:bodyPr>
          <a:lstStyle/>
          <a:p>
            <a:pPr algn="ctr">
              <a:buNone/>
            </a:pPr>
            <a:endParaRPr lang="en-US" dirty="0" smtClean="0"/>
          </a:p>
          <a:p>
            <a:r>
              <a:rPr lang="en-US" dirty="0" smtClean="0"/>
              <a:t>The IRS has also issued a Revenue Ruling providing a common law factor test to determine the worker’s status for the purposes of FICA, FUTA, and federal income withholding tax</a:t>
            </a:r>
          </a:p>
          <a:p>
            <a:r>
              <a:rPr lang="en-US" sz="2500" dirty="0"/>
              <a:t>IRS </a:t>
            </a:r>
            <a:r>
              <a:rPr lang="en-US" sz="2500" dirty="0" smtClean="0"/>
              <a:t>factors have been divided in three </a:t>
            </a:r>
            <a:r>
              <a:rPr lang="en-US" sz="2500" dirty="0"/>
              <a:t>categories: </a:t>
            </a:r>
          </a:p>
          <a:p>
            <a:pPr lvl="1"/>
            <a:r>
              <a:rPr lang="en-US" sz="2000" dirty="0"/>
              <a:t>Behavioral Control</a:t>
            </a:r>
          </a:p>
          <a:p>
            <a:pPr lvl="1"/>
            <a:r>
              <a:rPr lang="en-US" sz="2000" dirty="0"/>
              <a:t>Financial Control</a:t>
            </a:r>
          </a:p>
          <a:p>
            <a:pPr lvl="1"/>
            <a:r>
              <a:rPr lang="en-US" sz="2000" dirty="0"/>
              <a:t>Relationship to the Parties </a:t>
            </a:r>
          </a:p>
          <a:p>
            <a:pPr lvl="1"/>
            <a:endParaRPr lang="en-US" dirty="0" smtClean="0"/>
          </a:p>
          <a:p>
            <a:pPr algn="ctr">
              <a:buNone/>
            </a:pPr>
            <a:endParaRPr lang="en-US" dirty="0" smtClean="0"/>
          </a:p>
        </p:txBody>
      </p:sp>
      <p:sp>
        <p:nvSpPr>
          <p:cNvPr id="4" name="Title 3"/>
          <p:cNvSpPr>
            <a:spLocks noGrp="1"/>
          </p:cNvSpPr>
          <p:nvPr>
            <p:ph type="title"/>
          </p:nvPr>
        </p:nvSpPr>
        <p:spPr>
          <a:xfrm>
            <a:off x="457200" y="533400"/>
            <a:ext cx="8229600" cy="1143000"/>
          </a:xfrm>
        </p:spPr>
        <p:txBody>
          <a:bodyPr>
            <a:normAutofit/>
          </a:bodyPr>
          <a:lstStyle/>
          <a:p>
            <a:r>
              <a:rPr lang="en-US" sz="3600" dirty="0" smtClean="0"/>
              <a:t>INDEPENDENT CONTRACTORS</a:t>
            </a:r>
            <a:endParaRPr lang="en-US" sz="3600" dirty="0"/>
          </a:p>
        </p:txBody>
      </p:sp>
    </p:spTree>
    <p:extLst>
      <p:ext uri="{BB962C8B-B14F-4D97-AF65-F5344CB8AC3E}">
        <p14:creationId xmlns:p14="http://schemas.microsoft.com/office/powerpoint/2010/main" val="31300866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19472"/>
          </a:xfrm>
        </p:spPr>
        <p:txBody>
          <a:bodyPr/>
          <a:lstStyle/>
          <a:p>
            <a:pPr marL="109728" indent="0">
              <a:buNone/>
            </a:pPr>
            <a:r>
              <a:rPr lang="en-US" dirty="0"/>
              <a:t>Facts that show whether the business has a right to direct and control how the worker does the task for which the worker is hired include the type and degree of</a:t>
            </a:r>
            <a:r>
              <a:rPr lang="en-US" dirty="0" smtClean="0"/>
              <a:t>:</a:t>
            </a:r>
          </a:p>
          <a:p>
            <a:pPr marL="624078" indent="-514350">
              <a:buFont typeface="+mj-lt"/>
              <a:buAutoNum type="arabicPeriod"/>
            </a:pPr>
            <a:r>
              <a:rPr lang="en-US" dirty="0" smtClean="0"/>
              <a:t>Instructions the business gives to the worker</a:t>
            </a:r>
          </a:p>
          <a:p>
            <a:pPr marL="1117854" lvl="2" indent="-514350"/>
            <a:r>
              <a:rPr lang="en-US" dirty="0" smtClean="0"/>
              <a:t>When &amp; where to work; what tools/equipment to use; what work must be performed by whom; etc.</a:t>
            </a:r>
          </a:p>
          <a:p>
            <a:pPr marL="624078" indent="-514350">
              <a:buFont typeface="+mj-lt"/>
              <a:buAutoNum type="arabicPeriod"/>
            </a:pPr>
            <a:r>
              <a:rPr lang="en-US" dirty="0" smtClean="0"/>
              <a:t>Training the business gives the worker</a:t>
            </a:r>
          </a:p>
          <a:p>
            <a:pPr marL="1136142" lvl="4" indent="-514350">
              <a:spcBef>
                <a:spcPts val="400"/>
              </a:spcBef>
              <a:buClr>
                <a:schemeClr val="accent1"/>
              </a:buClr>
              <a:buSzPct val="68000"/>
            </a:pPr>
            <a:r>
              <a:rPr lang="en-US" sz="2100" dirty="0" smtClean="0"/>
              <a:t>Independent contractors usually use own methods</a:t>
            </a:r>
          </a:p>
          <a:p>
            <a:pPr marL="1136142" lvl="4" indent="-514350">
              <a:spcBef>
                <a:spcPts val="400"/>
              </a:spcBef>
              <a:buClr>
                <a:schemeClr val="accent1"/>
              </a:buClr>
              <a:buSzPct val="68000"/>
            </a:pPr>
            <a:r>
              <a:rPr lang="en-US" sz="2100" dirty="0" smtClean="0"/>
              <a:t>Requiring training is a strong indicator of employment relationship</a:t>
            </a:r>
            <a:endParaRPr lang="en-US" sz="2100" dirty="0"/>
          </a:p>
          <a:p>
            <a:pPr marL="624078" indent="-514350">
              <a:buFont typeface="+mj-lt"/>
              <a:buAutoNum type="arabicPeriod"/>
            </a:pPr>
            <a:endParaRPr lang="en-US" dirty="0" smtClean="0"/>
          </a:p>
        </p:txBody>
      </p:sp>
      <p:sp>
        <p:nvSpPr>
          <p:cNvPr id="3" name="Title 2"/>
          <p:cNvSpPr>
            <a:spLocks noGrp="1"/>
          </p:cNvSpPr>
          <p:nvPr>
            <p:ph type="title"/>
          </p:nvPr>
        </p:nvSpPr>
        <p:spPr/>
        <p:txBody>
          <a:bodyPr/>
          <a:lstStyle/>
          <a:p>
            <a:pPr algn="ctr"/>
            <a:r>
              <a:rPr lang="en-US" dirty="0" smtClean="0"/>
              <a:t>IRS: Behavioral Control</a:t>
            </a:r>
            <a:endParaRPr lang="en-US" dirty="0"/>
          </a:p>
        </p:txBody>
      </p:sp>
    </p:spTree>
    <p:extLst>
      <p:ext uri="{BB962C8B-B14F-4D97-AF65-F5344CB8AC3E}">
        <p14:creationId xmlns:p14="http://schemas.microsoft.com/office/powerpoint/2010/main" val="1696749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US" dirty="0"/>
              <a:t>Facts that show whether the business has a right to control the business aspects of the worker's job include:</a:t>
            </a:r>
          </a:p>
          <a:p>
            <a:pPr marL="624078" indent="-514350">
              <a:buFont typeface="+mj-lt"/>
              <a:buAutoNum type="arabicPeriod" startAt="3"/>
            </a:pPr>
            <a:r>
              <a:rPr lang="en-US" dirty="0" smtClean="0"/>
              <a:t>The extent to which the worker has unreimbursed business expenses</a:t>
            </a:r>
          </a:p>
          <a:p>
            <a:pPr marL="624078" indent="-514350">
              <a:buFont typeface="+mj-lt"/>
              <a:buAutoNum type="arabicPeriod" startAt="3"/>
            </a:pPr>
            <a:r>
              <a:rPr lang="en-US" dirty="0" smtClean="0"/>
              <a:t>The extent of the worker’s investment</a:t>
            </a:r>
          </a:p>
          <a:p>
            <a:pPr marL="624078" indent="-514350">
              <a:buFont typeface="+mj-lt"/>
              <a:buAutoNum type="arabicPeriod" startAt="3"/>
            </a:pPr>
            <a:r>
              <a:rPr lang="en-US" dirty="0" smtClean="0"/>
              <a:t>The extent to which the worker makes services available to the relevant market</a:t>
            </a:r>
          </a:p>
          <a:p>
            <a:pPr marL="624078" indent="-514350">
              <a:buFont typeface="+mj-lt"/>
              <a:buAutoNum type="arabicPeriod" startAt="3"/>
            </a:pPr>
            <a:r>
              <a:rPr lang="en-US" dirty="0" smtClean="0"/>
              <a:t>How the business pays the worker</a:t>
            </a:r>
          </a:p>
          <a:p>
            <a:pPr marL="624078" indent="-514350">
              <a:buFont typeface="+mj-lt"/>
              <a:buAutoNum type="arabicPeriod" startAt="3"/>
            </a:pPr>
            <a:r>
              <a:rPr lang="en-US" dirty="0" smtClean="0"/>
              <a:t>The extent to which the worker can realize a profit or loss.</a:t>
            </a:r>
            <a:endParaRPr lang="en-US" dirty="0"/>
          </a:p>
        </p:txBody>
      </p:sp>
      <p:sp>
        <p:nvSpPr>
          <p:cNvPr id="3" name="Title 2"/>
          <p:cNvSpPr>
            <a:spLocks noGrp="1"/>
          </p:cNvSpPr>
          <p:nvPr>
            <p:ph type="title"/>
          </p:nvPr>
        </p:nvSpPr>
        <p:spPr/>
        <p:txBody>
          <a:bodyPr/>
          <a:lstStyle/>
          <a:p>
            <a:pPr algn="ctr"/>
            <a:r>
              <a:rPr lang="en-US" dirty="0" smtClean="0"/>
              <a:t>IRS: Financial Control</a:t>
            </a:r>
            <a:endParaRPr lang="en-US" dirty="0"/>
          </a:p>
        </p:txBody>
      </p:sp>
    </p:spTree>
    <p:extLst>
      <p:ext uri="{BB962C8B-B14F-4D97-AF65-F5344CB8AC3E}">
        <p14:creationId xmlns:p14="http://schemas.microsoft.com/office/powerpoint/2010/main" val="2995092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109728" indent="0">
              <a:buNone/>
            </a:pPr>
            <a:r>
              <a:rPr lang="en-US" dirty="0" smtClean="0"/>
              <a:t>Facts that show the parties’ type of relationship include:</a:t>
            </a:r>
          </a:p>
          <a:p>
            <a:pPr marL="624078" indent="-514350">
              <a:buFont typeface="+mj-lt"/>
              <a:buAutoNum type="arabicPeriod" startAt="8"/>
            </a:pPr>
            <a:r>
              <a:rPr lang="en-US" dirty="0" smtClean="0"/>
              <a:t>Written contracts describing the relationship the parties intended to create</a:t>
            </a:r>
          </a:p>
          <a:p>
            <a:pPr marL="624078" indent="-514350">
              <a:buFont typeface="+mj-lt"/>
              <a:buAutoNum type="arabicPeriod" startAt="8"/>
            </a:pPr>
            <a:r>
              <a:rPr lang="en-US" dirty="0" smtClean="0"/>
              <a:t>Whether the business provides the worker with employee-type benefits, such as insurance, pension plan, vacation pay, or sick pay</a:t>
            </a:r>
          </a:p>
          <a:p>
            <a:pPr marL="624078" indent="-514350">
              <a:buFont typeface="+mj-lt"/>
              <a:buAutoNum type="arabicPeriod" startAt="8"/>
            </a:pPr>
            <a:r>
              <a:rPr lang="en-US" dirty="0" smtClean="0"/>
              <a:t>The permanency of the relationship</a:t>
            </a:r>
          </a:p>
          <a:p>
            <a:pPr marL="624078" indent="-514350">
              <a:buFont typeface="+mj-lt"/>
              <a:buAutoNum type="arabicPeriod" startAt="8"/>
            </a:pPr>
            <a:r>
              <a:rPr lang="en-US" dirty="0" smtClean="0"/>
              <a:t>The extent to which services performed by the worker are a key aspect of the regular business of the company</a:t>
            </a:r>
            <a:endParaRPr lang="en-US" dirty="0"/>
          </a:p>
        </p:txBody>
      </p:sp>
      <p:sp>
        <p:nvSpPr>
          <p:cNvPr id="3" name="Title 2"/>
          <p:cNvSpPr>
            <a:spLocks noGrp="1"/>
          </p:cNvSpPr>
          <p:nvPr>
            <p:ph type="title"/>
          </p:nvPr>
        </p:nvSpPr>
        <p:spPr/>
        <p:txBody>
          <a:bodyPr/>
          <a:lstStyle/>
          <a:p>
            <a:pPr algn="ctr"/>
            <a:r>
              <a:rPr lang="en-US" dirty="0" smtClean="0"/>
              <a:t>IRS: Type of Relationship</a:t>
            </a:r>
            <a:endParaRPr lang="en-US" dirty="0"/>
          </a:p>
        </p:txBody>
      </p:sp>
    </p:spTree>
    <p:extLst>
      <p:ext uri="{BB962C8B-B14F-4D97-AF65-F5344CB8AC3E}">
        <p14:creationId xmlns:p14="http://schemas.microsoft.com/office/powerpoint/2010/main" val="8765441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u="sng" dirty="0" smtClean="0"/>
              <a:t>Title VII </a:t>
            </a:r>
            <a:r>
              <a:rPr lang="en-US" dirty="0" smtClean="0"/>
              <a:t>– “Individual employed by employer”</a:t>
            </a:r>
          </a:p>
          <a:p>
            <a:pPr lvl="1"/>
            <a:r>
              <a:rPr lang="en-US" dirty="0" smtClean="0"/>
              <a:t>Courts apply </a:t>
            </a:r>
            <a:r>
              <a:rPr lang="en-US" u="sng" dirty="0" smtClean="0"/>
              <a:t>agency</a:t>
            </a:r>
            <a:r>
              <a:rPr lang="en-US" dirty="0" smtClean="0"/>
              <a:t> principles:</a:t>
            </a:r>
          </a:p>
          <a:p>
            <a:pPr lvl="2"/>
            <a:r>
              <a:rPr lang="en-US" dirty="0" smtClean="0"/>
              <a:t>Whether the hiring party controls the means and manner by which the work is accomplished </a:t>
            </a:r>
          </a:p>
          <a:p>
            <a:pPr lvl="2"/>
            <a:r>
              <a:rPr lang="en-US" dirty="0" smtClean="0"/>
              <a:t>Type of occupation and skill required</a:t>
            </a:r>
          </a:p>
          <a:p>
            <a:pPr lvl="2"/>
            <a:r>
              <a:rPr lang="en-US" dirty="0" smtClean="0"/>
              <a:t>Source of equipment and place of work</a:t>
            </a:r>
          </a:p>
          <a:p>
            <a:pPr lvl="2"/>
            <a:r>
              <a:rPr lang="en-US" dirty="0" smtClean="0"/>
              <a:t>Length of time the individual has worked</a:t>
            </a:r>
          </a:p>
          <a:p>
            <a:pPr lvl="2"/>
            <a:r>
              <a:rPr lang="en-US" dirty="0" smtClean="0"/>
              <a:t>Worker’s discretion over when and how long to work</a:t>
            </a:r>
          </a:p>
          <a:p>
            <a:pPr lvl="2"/>
            <a:r>
              <a:rPr lang="en-US" dirty="0" smtClean="0"/>
              <a:t>Method of payment</a:t>
            </a:r>
          </a:p>
          <a:p>
            <a:pPr lvl="2"/>
            <a:r>
              <a:rPr lang="en-US" dirty="0" smtClean="0"/>
              <a:t>Tax treatment of worker </a:t>
            </a:r>
          </a:p>
          <a:p>
            <a:pPr lvl="3"/>
            <a:endParaRPr lang="en-US" dirty="0" smtClean="0"/>
          </a:p>
          <a:p>
            <a:pPr lvl="1"/>
            <a:endParaRPr lang="en-US" dirty="0"/>
          </a:p>
        </p:txBody>
      </p:sp>
      <p:sp>
        <p:nvSpPr>
          <p:cNvPr id="3" name="Title 2"/>
          <p:cNvSpPr>
            <a:spLocks noGrp="1"/>
          </p:cNvSpPr>
          <p:nvPr>
            <p:ph type="title"/>
          </p:nvPr>
        </p:nvSpPr>
        <p:spPr>
          <a:xfrm>
            <a:off x="457200" y="274638"/>
            <a:ext cx="8610600" cy="1143000"/>
          </a:xfrm>
        </p:spPr>
        <p:txBody>
          <a:bodyPr>
            <a:normAutofit fontScale="90000"/>
          </a:bodyPr>
          <a:lstStyle/>
          <a:p>
            <a:r>
              <a:rPr lang="en-US" dirty="0" smtClean="0"/>
              <a:t>Employee v. Independent Contractor</a:t>
            </a:r>
            <a:endParaRPr lang="en-US" dirty="0"/>
          </a:p>
        </p:txBody>
      </p:sp>
    </p:spTree>
    <p:extLst>
      <p:ext uri="{BB962C8B-B14F-4D97-AF65-F5344CB8AC3E}">
        <p14:creationId xmlns:p14="http://schemas.microsoft.com/office/powerpoint/2010/main" val="3901730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u="sng" dirty="0" smtClean="0"/>
              <a:t>Florida Re-Employment Assistance Law</a:t>
            </a:r>
            <a:r>
              <a:rPr lang="en-US" dirty="0" smtClean="0"/>
              <a:t>:</a:t>
            </a:r>
          </a:p>
          <a:p>
            <a:pPr lvl="1"/>
            <a:r>
              <a:rPr lang="en-US" dirty="0" smtClean="0"/>
              <a:t>Extent of control the employer exercises over worker</a:t>
            </a:r>
          </a:p>
          <a:p>
            <a:pPr lvl="1"/>
            <a:r>
              <a:rPr lang="en-US" dirty="0" smtClean="0"/>
              <a:t>Whether worker is engaged in other occupation</a:t>
            </a:r>
          </a:p>
          <a:p>
            <a:pPr lvl="1"/>
            <a:r>
              <a:rPr lang="en-US" dirty="0" smtClean="0"/>
              <a:t>Kind of occupation and direction of employer</a:t>
            </a:r>
          </a:p>
          <a:p>
            <a:pPr lvl="1"/>
            <a:r>
              <a:rPr lang="en-US" dirty="0" smtClean="0"/>
              <a:t>Skills required</a:t>
            </a:r>
          </a:p>
          <a:p>
            <a:pPr lvl="1"/>
            <a:r>
              <a:rPr lang="en-US" dirty="0" smtClean="0"/>
              <a:t>Whether employer supplies instrumentalities and place of work </a:t>
            </a:r>
          </a:p>
          <a:p>
            <a:pPr lvl="1"/>
            <a:r>
              <a:rPr lang="en-US" dirty="0" smtClean="0"/>
              <a:t>Length of time worked</a:t>
            </a:r>
          </a:p>
          <a:p>
            <a:pPr lvl="1"/>
            <a:r>
              <a:rPr lang="en-US" dirty="0" smtClean="0"/>
              <a:t>Method of payment</a:t>
            </a:r>
          </a:p>
          <a:p>
            <a:pPr lvl="1"/>
            <a:r>
              <a:rPr lang="en-US" dirty="0" smtClean="0"/>
              <a:t>Whether the work is part of regular business of employer</a:t>
            </a:r>
          </a:p>
          <a:p>
            <a:pPr lvl="1"/>
            <a:r>
              <a:rPr lang="en-US" dirty="0" smtClean="0"/>
              <a:t>The parties relationship</a:t>
            </a:r>
          </a:p>
          <a:p>
            <a:pPr marL="630936" lvl="2" indent="0">
              <a:buNone/>
            </a:pPr>
            <a:endParaRPr lang="en-US" dirty="0" smtClean="0"/>
          </a:p>
          <a:p>
            <a:pPr lvl="2"/>
            <a:endParaRPr lang="en-US" dirty="0" smtClean="0"/>
          </a:p>
          <a:p>
            <a:pPr lvl="2"/>
            <a:endParaRPr lang="en-US" dirty="0" smtClean="0"/>
          </a:p>
          <a:p>
            <a:pPr lvl="3"/>
            <a:endParaRPr lang="en-US" dirty="0" smtClean="0"/>
          </a:p>
          <a:p>
            <a:pPr lvl="1"/>
            <a:endParaRPr lang="en-US" dirty="0"/>
          </a:p>
        </p:txBody>
      </p:sp>
      <p:sp>
        <p:nvSpPr>
          <p:cNvPr id="3" name="Title 2"/>
          <p:cNvSpPr>
            <a:spLocks noGrp="1"/>
          </p:cNvSpPr>
          <p:nvPr>
            <p:ph type="title"/>
          </p:nvPr>
        </p:nvSpPr>
        <p:spPr/>
        <p:txBody>
          <a:bodyPr/>
          <a:lstStyle/>
          <a:p>
            <a:r>
              <a:rPr lang="en-US" dirty="0" smtClean="0"/>
              <a:t>“Employee”</a:t>
            </a:r>
            <a:endParaRPr lang="en-US" dirty="0"/>
          </a:p>
        </p:txBody>
      </p:sp>
    </p:spTree>
    <p:extLst>
      <p:ext uri="{BB962C8B-B14F-4D97-AF65-F5344CB8AC3E}">
        <p14:creationId xmlns:p14="http://schemas.microsoft.com/office/powerpoint/2010/main" val="4204779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0" y="1905000"/>
            <a:ext cx="6324600" cy="3090672"/>
          </a:xfrm>
        </p:spPr>
        <p:txBody>
          <a:bodyPr>
            <a:normAutofit/>
          </a:bodyPr>
          <a:lstStyle/>
          <a:p>
            <a:r>
              <a:rPr lang="en-US" sz="3200" dirty="0" smtClean="0"/>
              <a:t>When deemed an employee under the law, an individual is subject to different protection under different employment laws</a:t>
            </a:r>
          </a:p>
          <a:p>
            <a:pPr marL="109728" indent="0">
              <a:buNone/>
            </a:pPr>
            <a:endParaRPr lang="en-US" sz="2500" dirty="0" smtClean="0"/>
          </a:p>
          <a:p>
            <a:pPr lvl="1"/>
            <a:endParaRPr lang="en-US" sz="2500" dirty="0" smtClean="0"/>
          </a:p>
          <a:p>
            <a:pPr lvl="1"/>
            <a:endParaRPr lang="en-US" sz="2500" dirty="0"/>
          </a:p>
        </p:txBody>
      </p:sp>
      <p:sp>
        <p:nvSpPr>
          <p:cNvPr id="3" name="Title 2"/>
          <p:cNvSpPr>
            <a:spLocks noGrp="1"/>
          </p:cNvSpPr>
          <p:nvPr>
            <p:ph type="title"/>
          </p:nvPr>
        </p:nvSpPr>
        <p:spPr/>
        <p:txBody>
          <a:bodyPr/>
          <a:lstStyle/>
          <a:p>
            <a:r>
              <a:rPr lang="en-US" dirty="0" smtClean="0"/>
              <a:t>Employee v. Non-Employee	</a:t>
            </a:r>
            <a:endParaRPr lang="en-US" dirty="0"/>
          </a:p>
        </p:txBody>
      </p:sp>
    </p:spTree>
    <p:extLst>
      <p:ext uri="{BB962C8B-B14F-4D97-AF65-F5344CB8AC3E}">
        <p14:creationId xmlns:p14="http://schemas.microsoft.com/office/powerpoint/2010/main" val="25861744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u="sng" dirty="0" smtClean="0"/>
              <a:t>Florida’s Workers’ Compensation Law </a:t>
            </a:r>
            <a:r>
              <a:rPr lang="en-US" dirty="0" smtClean="0"/>
              <a:t>– Individual is NOT an employee when: </a:t>
            </a:r>
          </a:p>
          <a:p>
            <a:pPr lvl="2"/>
            <a:r>
              <a:rPr lang="en-US" dirty="0" smtClean="0"/>
              <a:t>Individual has separate business, tools, and place of work</a:t>
            </a:r>
          </a:p>
          <a:p>
            <a:pPr lvl="2"/>
            <a:r>
              <a:rPr lang="en-US" dirty="0" smtClean="0"/>
              <a:t>Individual holds federal employer identification number</a:t>
            </a:r>
          </a:p>
          <a:p>
            <a:pPr lvl="2"/>
            <a:r>
              <a:rPr lang="en-US" dirty="0" smtClean="0"/>
              <a:t>Compensation is paid to a business rather individual </a:t>
            </a:r>
          </a:p>
          <a:p>
            <a:pPr lvl="2"/>
            <a:r>
              <a:rPr lang="en-US" dirty="0" smtClean="0"/>
              <a:t>Individual holds more than one bank account in the name of separate business for purposes of paying business expenses</a:t>
            </a:r>
          </a:p>
          <a:p>
            <a:pPr lvl="2"/>
            <a:r>
              <a:rPr lang="en-US" dirty="0" smtClean="0"/>
              <a:t>Individual receives compensation at the completion of a task or project</a:t>
            </a:r>
          </a:p>
          <a:p>
            <a:pPr lvl="2"/>
            <a:r>
              <a:rPr lang="en-US" dirty="0" smtClean="0"/>
              <a:t>Individual does not go through an employment application process</a:t>
            </a:r>
          </a:p>
          <a:p>
            <a:pPr lvl="2"/>
            <a:endParaRPr lang="en-US" dirty="0" smtClean="0"/>
          </a:p>
          <a:p>
            <a:pPr lvl="2"/>
            <a:endParaRPr lang="en-US" dirty="0" smtClean="0"/>
          </a:p>
          <a:p>
            <a:pPr lvl="3"/>
            <a:endParaRPr lang="en-US" dirty="0" smtClean="0"/>
          </a:p>
          <a:p>
            <a:pPr lvl="1"/>
            <a:endParaRPr lang="en-US" dirty="0"/>
          </a:p>
        </p:txBody>
      </p:sp>
      <p:sp>
        <p:nvSpPr>
          <p:cNvPr id="3" name="Title 2"/>
          <p:cNvSpPr>
            <a:spLocks noGrp="1"/>
          </p:cNvSpPr>
          <p:nvPr>
            <p:ph type="title"/>
          </p:nvPr>
        </p:nvSpPr>
        <p:spPr/>
        <p:txBody>
          <a:bodyPr/>
          <a:lstStyle/>
          <a:p>
            <a:r>
              <a:rPr lang="en-US" dirty="0" smtClean="0"/>
              <a:t>“Employee”</a:t>
            </a:r>
            <a:endParaRPr lang="en-US" dirty="0"/>
          </a:p>
        </p:txBody>
      </p:sp>
    </p:spTree>
    <p:extLst>
      <p:ext uri="{BB962C8B-B14F-4D97-AF65-F5344CB8AC3E}">
        <p14:creationId xmlns:p14="http://schemas.microsoft.com/office/powerpoint/2010/main" val="31435772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marR="0" algn="just">
              <a:spcBef>
                <a:spcPts val="0"/>
              </a:spcBef>
              <a:spcAft>
                <a:spcPts val="0"/>
              </a:spcAft>
            </a:pPr>
            <a:r>
              <a:rPr lang="en-US" sz="2378" dirty="0" smtClean="0">
                <a:effectLst/>
              </a:rPr>
              <a:t>Interns may not need to be compensated under the FSLA.  </a:t>
            </a:r>
          </a:p>
          <a:p>
            <a:pPr marL="0" marR="0" indent="0" algn="just">
              <a:spcBef>
                <a:spcPts val="0"/>
              </a:spcBef>
              <a:spcAft>
                <a:spcPts val="0"/>
              </a:spcAft>
              <a:buNone/>
            </a:pPr>
            <a:endParaRPr lang="en-US" sz="108" dirty="0" smtClean="0">
              <a:effectLst/>
            </a:endParaRPr>
          </a:p>
          <a:p>
            <a:pPr marL="0" marR="0" algn="just">
              <a:spcBef>
                <a:spcPts val="0"/>
              </a:spcBef>
              <a:spcAft>
                <a:spcPts val="0"/>
              </a:spcAft>
            </a:pPr>
            <a:r>
              <a:rPr lang="en-US" sz="2378" dirty="0" smtClean="0"/>
              <a:t>The Department of Labor has developed a Fact Sheet providing employers with 6 general criteria to determine </a:t>
            </a:r>
            <a:r>
              <a:rPr lang="en-US" sz="2378" dirty="0" smtClean="0">
                <a:effectLst/>
              </a:rPr>
              <a:t>whether an individual is an unpaid intern:</a:t>
            </a:r>
          </a:p>
          <a:p>
            <a:pPr lvl="0" algn="just">
              <a:spcBef>
                <a:spcPts val="0"/>
              </a:spcBef>
              <a:buFont typeface="+mj-lt"/>
              <a:buAutoNum type="arabicPeriod"/>
            </a:pPr>
            <a:r>
              <a:rPr lang="en-US" sz="1900" dirty="0" smtClean="0">
                <a:effectLst/>
              </a:rPr>
              <a:t>The internship is similar to training which would be given in an educational environment;</a:t>
            </a:r>
          </a:p>
          <a:p>
            <a:pPr lvl="0" algn="just">
              <a:spcBef>
                <a:spcPts val="0"/>
              </a:spcBef>
              <a:buFont typeface="+mj-lt"/>
              <a:buAutoNum type="arabicPeriod"/>
            </a:pPr>
            <a:r>
              <a:rPr lang="en-US" sz="1900" dirty="0" smtClean="0">
                <a:effectLst/>
              </a:rPr>
              <a:t>The experience is for the benefit of the intern;</a:t>
            </a:r>
          </a:p>
          <a:p>
            <a:pPr lvl="0" algn="just">
              <a:spcBef>
                <a:spcPts val="0"/>
              </a:spcBef>
              <a:buFont typeface="+mj-lt"/>
              <a:buAutoNum type="arabicPeriod"/>
            </a:pPr>
            <a:r>
              <a:rPr lang="en-US" sz="1900" dirty="0" smtClean="0">
                <a:effectLst/>
              </a:rPr>
              <a:t>The intern does not displace any regular employees;</a:t>
            </a:r>
          </a:p>
          <a:p>
            <a:pPr lvl="0" algn="just">
              <a:spcBef>
                <a:spcPts val="0"/>
              </a:spcBef>
              <a:buFont typeface="+mj-lt"/>
              <a:buAutoNum type="arabicPeriod"/>
            </a:pPr>
            <a:r>
              <a:rPr lang="en-US" sz="1900" dirty="0" smtClean="0">
                <a:effectLst/>
              </a:rPr>
              <a:t>The employer derives no immediate advantage from the activities of the intern and, on occasion, operations may actually be impeded;</a:t>
            </a:r>
          </a:p>
          <a:p>
            <a:pPr lvl="0" algn="just">
              <a:spcBef>
                <a:spcPts val="0"/>
              </a:spcBef>
              <a:buFont typeface="+mj-lt"/>
              <a:buAutoNum type="arabicPeriod"/>
            </a:pPr>
            <a:r>
              <a:rPr lang="en-US" sz="1900" dirty="0" smtClean="0">
                <a:effectLst/>
              </a:rPr>
              <a:t>The intern is not necessarily entitled to a job at the conclusion of the internship; and</a:t>
            </a:r>
          </a:p>
          <a:p>
            <a:pPr lvl="0" algn="just">
              <a:spcBef>
                <a:spcPts val="0"/>
              </a:spcBef>
              <a:buFont typeface="+mj-lt"/>
              <a:buAutoNum type="arabicPeriod"/>
            </a:pPr>
            <a:r>
              <a:rPr lang="en-US" sz="1900" dirty="0" smtClean="0">
                <a:effectLst/>
              </a:rPr>
              <a:t>The employer and intern understand that the intern is not entitled to wages for the duration of the internship.</a:t>
            </a:r>
            <a:endParaRPr lang="en-US" sz="1900" dirty="0" smtClean="0">
              <a:effectLst/>
              <a:latin typeface="Times New Roman"/>
              <a:ea typeface="Calibri"/>
              <a:cs typeface="Times New Roman"/>
            </a:endParaRPr>
          </a:p>
          <a:p>
            <a:endParaRPr lang="en-US" dirty="0"/>
          </a:p>
        </p:txBody>
      </p:sp>
      <p:sp>
        <p:nvSpPr>
          <p:cNvPr id="2" name="Title 1"/>
          <p:cNvSpPr>
            <a:spLocks noGrp="1"/>
          </p:cNvSpPr>
          <p:nvPr>
            <p:ph type="title"/>
          </p:nvPr>
        </p:nvSpPr>
        <p:spPr/>
        <p:txBody>
          <a:bodyPr/>
          <a:lstStyle/>
          <a:p>
            <a:r>
              <a:rPr lang="en-US" dirty="0" smtClean="0"/>
              <a:t>INTERNS/TRAINEES</a:t>
            </a:r>
            <a:endParaRPr lang="en-US" dirty="0"/>
          </a:p>
        </p:txBody>
      </p:sp>
    </p:spTree>
    <p:extLst>
      <p:ext uri="{BB962C8B-B14F-4D97-AF65-F5344CB8AC3E}">
        <p14:creationId xmlns:p14="http://schemas.microsoft.com/office/powerpoint/2010/main" val="14649256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057" t="7351" r="32019" b="7151"/>
          <a:stretch/>
        </p:blipFill>
        <p:spPr bwMode="auto">
          <a:xfrm>
            <a:off x="-1" y="9625"/>
            <a:ext cx="4520905" cy="6848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010" t="9402" r="32067" b="6036"/>
          <a:stretch/>
        </p:blipFill>
        <p:spPr bwMode="auto">
          <a:xfrm>
            <a:off x="4419600" y="9624"/>
            <a:ext cx="4783676" cy="6848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92878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05800" cy="4614672"/>
          </a:xfrm>
        </p:spPr>
        <p:txBody>
          <a:bodyPr>
            <a:normAutofit fontScale="92500" lnSpcReduction="10000"/>
          </a:bodyPr>
          <a:lstStyle/>
          <a:p>
            <a:pPr fontAlgn="base"/>
            <a:r>
              <a:rPr lang="en-US" sz="2400" dirty="0" smtClean="0"/>
              <a:t>Criteria 1-2 basically require that employers facilitate interns with learning practical work experiences. </a:t>
            </a:r>
          </a:p>
          <a:p>
            <a:pPr fontAlgn="base"/>
            <a:r>
              <a:rPr lang="en-US" sz="2400" dirty="0" smtClean="0"/>
              <a:t>Criteria 3 relates to the fact that unpaid interns/trainees cannot replace full-time employees. </a:t>
            </a:r>
          </a:p>
          <a:p>
            <a:pPr fontAlgn="base"/>
            <a:r>
              <a:rPr lang="en-US" sz="2400" dirty="0" smtClean="0"/>
              <a:t>Criteria 4 </a:t>
            </a:r>
            <a:r>
              <a:rPr lang="en-US" sz="2400" dirty="0"/>
              <a:t>relates to the idea that employers should not take advantage of the intern, as internships should serve an educational/training purpose as opposed to taking advantage of the intern’s work product. </a:t>
            </a:r>
          </a:p>
          <a:p>
            <a:pPr fontAlgn="base"/>
            <a:r>
              <a:rPr lang="en-US" sz="2400" dirty="0" smtClean="0"/>
              <a:t>Criteria 5 and 6 relate more </a:t>
            </a:r>
            <a:r>
              <a:rPr lang="en-US" sz="2400" dirty="0"/>
              <a:t>to the agreement between the employer and the </a:t>
            </a:r>
            <a:r>
              <a:rPr lang="en-US" sz="2400" dirty="0" smtClean="0"/>
              <a:t>intern</a:t>
            </a:r>
            <a:r>
              <a:rPr lang="en-US" sz="2400" dirty="0"/>
              <a:t>. </a:t>
            </a:r>
            <a:endParaRPr lang="en-US" sz="2400" dirty="0" smtClean="0"/>
          </a:p>
          <a:p>
            <a:pPr lvl="1" fontAlgn="base"/>
            <a:r>
              <a:rPr lang="en-US" sz="1900" dirty="0" smtClean="0"/>
              <a:t>The </a:t>
            </a:r>
            <a:r>
              <a:rPr lang="en-US" sz="1900" dirty="0"/>
              <a:t>intern </a:t>
            </a:r>
            <a:r>
              <a:rPr lang="en-US" sz="1900" dirty="0" smtClean="0"/>
              <a:t>should be </a:t>
            </a:r>
            <a:r>
              <a:rPr lang="en-US" sz="1900" i="1" dirty="0" smtClean="0"/>
              <a:t>closely supervised </a:t>
            </a:r>
            <a:r>
              <a:rPr lang="en-US" sz="1900" dirty="0"/>
              <a:t>by </a:t>
            </a:r>
            <a:r>
              <a:rPr lang="en-US" sz="1900" dirty="0" smtClean="0"/>
              <a:t>existing staff. </a:t>
            </a:r>
          </a:p>
          <a:p>
            <a:pPr lvl="1" fontAlgn="base"/>
            <a:r>
              <a:rPr lang="en-US" sz="1900" dirty="0" smtClean="0"/>
              <a:t>The employer must be clear that the intern is there on a temporary basis and will not necessarily be compensated for his time spent at the employer’s premises. </a:t>
            </a:r>
            <a:endParaRPr lang="en-US" sz="1900" dirty="0"/>
          </a:p>
          <a:p>
            <a:endParaRPr lang="en-US" dirty="0"/>
          </a:p>
        </p:txBody>
      </p:sp>
      <p:sp>
        <p:nvSpPr>
          <p:cNvPr id="3" name="Title 2"/>
          <p:cNvSpPr>
            <a:spLocks noGrp="1"/>
          </p:cNvSpPr>
          <p:nvPr>
            <p:ph type="title"/>
          </p:nvPr>
        </p:nvSpPr>
        <p:spPr/>
        <p:txBody>
          <a:bodyPr/>
          <a:lstStyle/>
          <a:p>
            <a:r>
              <a:rPr lang="en-US" dirty="0" smtClean="0"/>
              <a:t>INTERNS/TRAINEES</a:t>
            </a:r>
            <a:endParaRPr lang="en-US" dirty="0"/>
          </a:p>
        </p:txBody>
      </p:sp>
    </p:spTree>
    <p:extLst>
      <p:ext uri="{BB962C8B-B14F-4D97-AF65-F5344CB8AC3E}">
        <p14:creationId xmlns:p14="http://schemas.microsoft.com/office/powerpoint/2010/main" val="9303419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marR="0" algn="just">
              <a:spcBef>
                <a:spcPts val="0"/>
              </a:spcBef>
              <a:spcAft>
                <a:spcPts val="0"/>
              </a:spcAft>
            </a:pPr>
            <a:r>
              <a:rPr lang="en-US" sz="2400" dirty="0" smtClean="0">
                <a:effectLst/>
                <a:latin typeface="+mj-lt"/>
              </a:rPr>
              <a:t>If all 6 factors are met, then an employment relationship does not exist, and the FLSA does not apply to the intern/trainee.</a:t>
            </a:r>
          </a:p>
          <a:p>
            <a:pPr marL="0" marR="0" indent="0" algn="just">
              <a:spcBef>
                <a:spcPts val="0"/>
              </a:spcBef>
              <a:spcAft>
                <a:spcPts val="0"/>
              </a:spcAft>
              <a:buNone/>
            </a:pPr>
            <a:endParaRPr lang="en-US" sz="1200" dirty="0" smtClean="0">
              <a:effectLst/>
              <a:latin typeface="+mj-lt"/>
            </a:endParaRPr>
          </a:p>
          <a:p>
            <a:pPr marL="0" marR="0" algn="just">
              <a:spcBef>
                <a:spcPts val="0"/>
              </a:spcBef>
              <a:spcAft>
                <a:spcPts val="0"/>
              </a:spcAft>
            </a:pPr>
            <a:endParaRPr lang="en-US" sz="200" dirty="0" smtClean="0">
              <a:effectLst/>
              <a:latin typeface="+mj-lt"/>
            </a:endParaRPr>
          </a:p>
          <a:p>
            <a:pPr marL="0" marR="0" algn="just">
              <a:spcBef>
                <a:spcPts val="0"/>
              </a:spcBef>
              <a:spcAft>
                <a:spcPts val="0"/>
              </a:spcAft>
            </a:pPr>
            <a:r>
              <a:rPr lang="en-US" sz="2200" dirty="0" smtClean="0">
                <a:latin typeface="+mj-lt"/>
                <a:ea typeface="Calibri"/>
                <a:cs typeface="Times New Roman"/>
              </a:rPr>
              <a:t>The Department of Labor’s publication suggests that unpaid internships in the </a:t>
            </a:r>
            <a:r>
              <a:rPr lang="en-US" sz="2200" b="1" u="sng" dirty="0" smtClean="0">
                <a:latin typeface="+mj-lt"/>
                <a:ea typeface="Calibri"/>
                <a:cs typeface="Times New Roman"/>
              </a:rPr>
              <a:t>public sector</a:t>
            </a:r>
            <a:r>
              <a:rPr lang="en-US" sz="2200" dirty="0" smtClean="0">
                <a:latin typeface="+mj-lt"/>
                <a:ea typeface="Calibri"/>
                <a:cs typeface="Times New Roman"/>
              </a:rPr>
              <a:t> and </a:t>
            </a:r>
            <a:r>
              <a:rPr lang="en-US" sz="2200" b="1" u="sng" dirty="0" smtClean="0">
                <a:latin typeface="+mj-lt"/>
                <a:ea typeface="Calibri"/>
                <a:cs typeface="Times New Roman"/>
              </a:rPr>
              <a:t>non-profit</a:t>
            </a:r>
            <a:r>
              <a:rPr lang="en-US" sz="2200" b="1" dirty="0" smtClean="0">
                <a:latin typeface="+mj-lt"/>
                <a:ea typeface="Calibri"/>
                <a:cs typeface="Times New Roman"/>
              </a:rPr>
              <a:t> </a:t>
            </a:r>
            <a:r>
              <a:rPr lang="en-US" sz="2200" dirty="0" smtClean="0">
                <a:latin typeface="+mj-lt"/>
                <a:ea typeface="Calibri"/>
                <a:cs typeface="Times New Roman"/>
              </a:rPr>
              <a:t>charitable organizations, where the intern volunteers without expectation of compensation, are generally </a:t>
            </a:r>
            <a:r>
              <a:rPr lang="en-US" sz="2200" b="1" i="1" dirty="0" smtClean="0">
                <a:latin typeface="+mj-lt"/>
                <a:ea typeface="Calibri"/>
                <a:cs typeface="Times New Roman"/>
              </a:rPr>
              <a:t>permissible.</a:t>
            </a:r>
          </a:p>
          <a:p>
            <a:pPr marL="256032" lvl="1" algn="just">
              <a:spcBef>
                <a:spcPts val="0"/>
              </a:spcBef>
            </a:pPr>
            <a:r>
              <a:rPr lang="en-US" sz="1800" dirty="0" smtClean="0">
                <a:latin typeface="+mj-lt"/>
                <a:ea typeface="Calibri"/>
                <a:cs typeface="Times New Roman"/>
              </a:rPr>
              <a:t>WHD is still reviewing the need for additional guidance on internships in the public and non-profit sectors. </a:t>
            </a:r>
          </a:p>
          <a:p>
            <a:pPr marL="256032" lvl="1" algn="just">
              <a:spcBef>
                <a:spcPts val="0"/>
              </a:spcBef>
            </a:pPr>
            <a:r>
              <a:rPr lang="en-US" sz="1800" dirty="0" smtClean="0">
                <a:latin typeface="+mj-lt"/>
                <a:ea typeface="Calibri"/>
                <a:cs typeface="Times New Roman"/>
              </a:rPr>
              <a:t>There is no case law that directly relates to this issue yet. </a:t>
            </a:r>
          </a:p>
          <a:p>
            <a:pPr marL="256032" lvl="1" algn="just">
              <a:spcBef>
                <a:spcPts val="0"/>
              </a:spcBef>
            </a:pPr>
            <a:r>
              <a:rPr lang="en-US" sz="1800" dirty="0" smtClean="0">
                <a:latin typeface="+mj-lt"/>
                <a:ea typeface="Calibri"/>
                <a:cs typeface="Times New Roman"/>
              </a:rPr>
              <a:t>Employers </a:t>
            </a:r>
            <a:r>
              <a:rPr lang="en-US" sz="1800" b="1" i="1" u="sng" dirty="0" smtClean="0">
                <a:latin typeface="+mj-lt"/>
                <a:ea typeface="Calibri"/>
                <a:cs typeface="Times New Roman"/>
              </a:rPr>
              <a:t>should exercise </a:t>
            </a:r>
            <a:r>
              <a:rPr lang="en-US" sz="1800" b="1" i="1" u="sng" dirty="0"/>
              <a:t>caution</a:t>
            </a:r>
            <a:r>
              <a:rPr lang="en-US" sz="1800" b="1" i="1" dirty="0"/>
              <a:t> </a:t>
            </a:r>
            <a:r>
              <a:rPr lang="en-US" sz="1800" dirty="0" smtClean="0"/>
              <a:t>and apply the 6 factors </a:t>
            </a:r>
            <a:r>
              <a:rPr lang="en-US" sz="1800" dirty="0"/>
              <a:t>for</a:t>
            </a:r>
            <a:r>
              <a:rPr lang="en-US" sz="1800" dirty="0" smtClean="0"/>
              <a:t> each individual intern/trainee.</a:t>
            </a:r>
          </a:p>
          <a:p>
            <a:pPr marL="256032" lvl="1" algn="just">
              <a:spcBef>
                <a:spcPts val="0"/>
              </a:spcBef>
            </a:pPr>
            <a:r>
              <a:rPr lang="en-US" sz="1800" dirty="0" smtClean="0">
                <a:effectLst/>
                <a:latin typeface="+mj-lt"/>
                <a:ea typeface="Calibri"/>
                <a:cs typeface="Times New Roman"/>
              </a:rPr>
              <a:t>No additional guidance has been published on this issue. </a:t>
            </a:r>
          </a:p>
          <a:p>
            <a:endParaRPr lang="en-US" dirty="0">
              <a:latin typeface="+mj-lt"/>
            </a:endParaRPr>
          </a:p>
        </p:txBody>
      </p:sp>
      <p:sp>
        <p:nvSpPr>
          <p:cNvPr id="2" name="Title 1"/>
          <p:cNvSpPr>
            <a:spLocks noGrp="1"/>
          </p:cNvSpPr>
          <p:nvPr>
            <p:ph type="title"/>
          </p:nvPr>
        </p:nvSpPr>
        <p:spPr/>
        <p:txBody>
          <a:bodyPr/>
          <a:lstStyle/>
          <a:p>
            <a:r>
              <a:rPr lang="en-US" dirty="0" smtClean="0"/>
              <a:t>INTERNS/TRAINEES</a:t>
            </a:r>
            <a:endParaRPr lang="en-US" dirty="0"/>
          </a:p>
        </p:txBody>
      </p:sp>
    </p:spTree>
    <p:extLst>
      <p:ext uri="{BB962C8B-B14F-4D97-AF65-F5344CB8AC3E}">
        <p14:creationId xmlns:p14="http://schemas.microsoft.com/office/powerpoint/2010/main" val="11182120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500" dirty="0" smtClean="0"/>
              <a:t>Medical </a:t>
            </a:r>
            <a:r>
              <a:rPr lang="en-US" sz="2500" dirty="0"/>
              <a:t>s</a:t>
            </a:r>
            <a:r>
              <a:rPr lang="en-US" sz="2500" dirty="0" smtClean="0"/>
              <a:t>tudents who </a:t>
            </a:r>
            <a:r>
              <a:rPr lang="en-US" sz="2500" dirty="0"/>
              <a:t>had worked at unpaid externships to meet graduation requirements filed individual suits against school and externship companies alleging failure to pay minimum wage in violation of </a:t>
            </a:r>
            <a:r>
              <a:rPr lang="en-US" sz="2500" dirty="0" smtClean="0"/>
              <a:t>FLSA. </a:t>
            </a:r>
            <a:r>
              <a:rPr lang="en-US" sz="2400" b="1" u="sng" dirty="0">
                <a:solidFill>
                  <a:schemeClr val="accent3"/>
                </a:solidFill>
              </a:rPr>
              <a:t>Kaplan v. Code Blue Billing</a:t>
            </a:r>
            <a:r>
              <a:rPr lang="en-US" sz="2400" b="1" dirty="0">
                <a:solidFill>
                  <a:schemeClr val="accent3"/>
                </a:solidFill>
              </a:rPr>
              <a:t>,</a:t>
            </a:r>
            <a:r>
              <a:rPr lang="en-US" sz="2400" dirty="0">
                <a:solidFill>
                  <a:schemeClr val="accent3"/>
                </a:solidFill>
              </a:rPr>
              <a:t> (11</a:t>
            </a:r>
            <a:r>
              <a:rPr lang="en-US" sz="2400" baseline="30000" dirty="0">
                <a:solidFill>
                  <a:schemeClr val="accent3"/>
                </a:solidFill>
              </a:rPr>
              <a:t>th</a:t>
            </a:r>
            <a:r>
              <a:rPr lang="en-US" sz="2400" dirty="0">
                <a:solidFill>
                  <a:schemeClr val="accent3"/>
                </a:solidFill>
              </a:rPr>
              <a:t> Cir. 2013</a:t>
            </a:r>
            <a:r>
              <a:rPr lang="en-US" sz="2400" dirty="0" smtClean="0">
                <a:solidFill>
                  <a:schemeClr val="accent3"/>
                </a:solidFill>
              </a:rPr>
              <a:t>).</a:t>
            </a:r>
            <a:endParaRPr lang="en-US" sz="2400" dirty="0">
              <a:solidFill>
                <a:schemeClr val="accent3"/>
              </a:solidFill>
            </a:endParaRPr>
          </a:p>
          <a:p>
            <a:r>
              <a:rPr lang="en-US" sz="2500" dirty="0" smtClean="0"/>
              <a:t>CT. rejected interns’ claim in concluding that all 6 factors were met, and used “economic realities” test to show that interns were not employees under the FLSA.</a:t>
            </a:r>
          </a:p>
          <a:p>
            <a:pPr marL="624078" indent="-514350">
              <a:buNone/>
            </a:pPr>
            <a:endParaRPr lang="en-US" dirty="0"/>
          </a:p>
        </p:txBody>
      </p:sp>
      <p:sp>
        <p:nvSpPr>
          <p:cNvPr id="3" name="Title 2"/>
          <p:cNvSpPr>
            <a:spLocks noGrp="1"/>
          </p:cNvSpPr>
          <p:nvPr>
            <p:ph type="title"/>
          </p:nvPr>
        </p:nvSpPr>
        <p:spPr/>
        <p:txBody>
          <a:bodyPr>
            <a:normAutofit/>
          </a:bodyPr>
          <a:lstStyle/>
          <a:p>
            <a:pPr algn="ctr"/>
            <a:r>
              <a:rPr lang="en-US" sz="6000" dirty="0" smtClean="0"/>
              <a:t>Intern/Trainee Cases</a:t>
            </a:r>
            <a:endParaRPr lang="en-US" sz="6000" dirty="0"/>
          </a:p>
        </p:txBody>
      </p:sp>
    </p:spTree>
    <p:extLst>
      <p:ext uri="{BB962C8B-B14F-4D97-AF65-F5344CB8AC3E}">
        <p14:creationId xmlns:p14="http://schemas.microsoft.com/office/powerpoint/2010/main" val="14193430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365760" lvl="1" indent="-256032">
              <a:spcBef>
                <a:spcPts val="400"/>
              </a:spcBef>
              <a:buSzPct val="68000"/>
              <a:buFont typeface="Wingdings 3"/>
              <a:buChar char=""/>
            </a:pPr>
            <a:r>
              <a:rPr lang="en-US" sz="2700" dirty="0" smtClean="0"/>
              <a:t>The Secretary </a:t>
            </a:r>
            <a:r>
              <a:rPr lang="en-US" sz="2700" dirty="0"/>
              <a:t>of Labor sued </a:t>
            </a:r>
            <a:r>
              <a:rPr lang="en-US" sz="2700" dirty="0" smtClean="0"/>
              <a:t>a fire </a:t>
            </a:r>
            <a:r>
              <a:rPr lang="en-US" sz="2700" dirty="0"/>
              <a:t>protection district under </a:t>
            </a:r>
            <a:r>
              <a:rPr lang="en-US" sz="2700" dirty="0" smtClean="0"/>
              <a:t>the FLSA </a:t>
            </a:r>
            <a:r>
              <a:rPr lang="en-US" sz="2700" dirty="0"/>
              <a:t>seeking to recover minimum wages allegedly due fire fighter </a:t>
            </a:r>
            <a:r>
              <a:rPr lang="en-US" sz="2700" i="1" dirty="0"/>
              <a:t>trainees</a:t>
            </a:r>
            <a:r>
              <a:rPr lang="en-US" sz="2700" dirty="0"/>
              <a:t>. </a:t>
            </a:r>
            <a:r>
              <a:rPr lang="en-US" sz="2700" u="sng" dirty="0">
                <a:solidFill>
                  <a:schemeClr val="accent3"/>
                </a:solidFill>
              </a:rPr>
              <a:t>Reich v. Parker Fire Prot. Dist.</a:t>
            </a:r>
            <a:r>
              <a:rPr lang="en-US" sz="2700" dirty="0">
                <a:solidFill>
                  <a:schemeClr val="accent3"/>
                </a:solidFill>
              </a:rPr>
              <a:t>, 992 F.2d 1023 (10th Cir. 1993</a:t>
            </a:r>
            <a:r>
              <a:rPr lang="en-US" sz="2700" dirty="0" smtClean="0">
                <a:solidFill>
                  <a:schemeClr val="accent3"/>
                </a:solidFill>
              </a:rPr>
              <a:t>).</a:t>
            </a:r>
            <a:endParaRPr lang="en-US" sz="2700" dirty="0">
              <a:solidFill>
                <a:schemeClr val="accent3"/>
              </a:solidFill>
            </a:endParaRPr>
          </a:p>
          <a:p>
            <a:r>
              <a:rPr lang="en-US" dirty="0" smtClean="0"/>
              <a:t>The </a:t>
            </a:r>
            <a:r>
              <a:rPr lang="en-US" dirty="0"/>
              <a:t>Court </a:t>
            </a:r>
            <a:r>
              <a:rPr lang="en-US" dirty="0" smtClean="0"/>
              <a:t>held that</a:t>
            </a:r>
            <a:r>
              <a:rPr lang="en-US" dirty="0"/>
              <a:t> </a:t>
            </a:r>
            <a:r>
              <a:rPr lang="en-US" dirty="0" smtClean="0"/>
              <a:t>when applying </a:t>
            </a:r>
            <a:r>
              <a:rPr lang="en-US" dirty="0"/>
              <a:t>six-factor test </a:t>
            </a:r>
            <a:r>
              <a:rPr lang="en-US" dirty="0" smtClean="0"/>
              <a:t>the </a:t>
            </a:r>
            <a:r>
              <a:rPr lang="en-US" i="1" dirty="0" smtClean="0"/>
              <a:t>trainees</a:t>
            </a:r>
            <a:r>
              <a:rPr lang="en-US" dirty="0" smtClean="0"/>
              <a:t> could not show that they were </a:t>
            </a:r>
            <a:r>
              <a:rPr lang="en-US" i="1" dirty="0" smtClean="0"/>
              <a:t>employees</a:t>
            </a:r>
            <a:r>
              <a:rPr lang="en-US" dirty="0" smtClean="0"/>
              <a:t> </a:t>
            </a:r>
            <a:r>
              <a:rPr lang="en-US" dirty="0"/>
              <a:t>during time in training at fire-fighting academy</a:t>
            </a:r>
            <a:r>
              <a:rPr lang="en-US" dirty="0" smtClean="0"/>
              <a:t>. </a:t>
            </a:r>
          </a:p>
          <a:p>
            <a:pPr lvl="1"/>
            <a:r>
              <a:rPr lang="en-US" sz="2100" dirty="0" smtClean="0"/>
              <a:t>The program consisted of vocational skill training, </a:t>
            </a:r>
            <a:r>
              <a:rPr lang="en-US" sz="2100" dirty="0"/>
              <a:t>emphasizing </a:t>
            </a:r>
            <a:r>
              <a:rPr lang="en-US" sz="2100" dirty="0" smtClean="0"/>
              <a:t>the district’s </a:t>
            </a:r>
            <a:r>
              <a:rPr lang="en-US" sz="2100" dirty="0"/>
              <a:t>particular </a:t>
            </a:r>
            <a:r>
              <a:rPr lang="en-US" sz="2100" dirty="0" smtClean="0"/>
              <a:t>practices. </a:t>
            </a:r>
          </a:p>
          <a:p>
            <a:pPr lvl="1"/>
            <a:r>
              <a:rPr lang="en-US" sz="2100" dirty="0" smtClean="0"/>
              <a:t>Trainees acquired skills </a:t>
            </a:r>
            <a:r>
              <a:rPr lang="en-US" sz="2100" dirty="0"/>
              <a:t>transferable within the </a:t>
            </a:r>
            <a:r>
              <a:rPr lang="en-US" sz="2100" dirty="0" smtClean="0"/>
              <a:t>industry, greatly benefitting </a:t>
            </a:r>
            <a:r>
              <a:rPr lang="en-US" sz="2100" dirty="0"/>
              <a:t>from their training.  </a:t>
            </a:r>
            <a:endParaRPr lang="en-US" sz="2100" dirty="0" smtClean="0"/>
          </a:p>
          <a:p>
            <a:pPr lvl="1"/>
            <a:r>
              <a:rPr lang="en-US" sz="2100" dirty="0" smtClean="0"/>
              <a:t>Trainees were supervised at all times and could </a:t>
            </a:r>
            <a:r>
              <a:rPr lang="en-US" sz="2100" dirty="0"/>
              <a:t>not assume the duties of career </a:t>
            </a:r>
            <a:r>
              <a:rPr lang="en-US" sz="2100" dirty="0" smtClean="0"/>
              <a:t>firefighters. </a:t>
            </a:r>
          </a:p>
          <a:p>
            <a:pPr lvl="1"/>
            <a:r>
              <a:rPr lang="en-US" sz="2100" dirty="0"/>
              <a:t>T</a:t>
            </a:r>
            <a:r>
              <a:rPr lang="en-US" sz="2100" dirty="0" smtClean="0"/>
              <a:t>rainees </a:t>
            </a:r>
            <a:r>
              <a:rPr lang="en-US" sz="2100" dirty="0"/>
              <a:t>understood they were not to be paid and did not displace regular employees, and employer did not gain immediate </a:t>
            </a:r>
            <a:r>
              <a:rPr lang="en-US" sz="2100" dirty="0" smtClean="0"/>
              <a:t>benefit from their tenure at the fire district. </a:t>
            </a:r>
            <a:endParaRPr lang="en-US" sz="2100" dirty="0"/>
          </a:p>
        </p:txBody>
      </p:sp>
      <p:sp>
        <p:nvSpPr>
          <p:cNvPr id="3" name="Title 2"/>
          <p:cNvSpPr>
            <a:spLocks noGrp="1"/>
          </p:cNvSpPr>
          <p:nvPr>
            <p:ph type="title"/>
          </p:nvPr>
        </p:nvSpPr>
        <p:spPr/>
        <p:txBody>
          <a:bodyPr>
            <a:normAutofit/>
          </a:bodyPr>
          <a:lstStyle/>
          <a:p>
            <a:pPr algn="ctr"/>
            <a:r>
              <a:rPr lang="en-US" sz="6000" dirty="0"/>
              <a:t>Intern/Trainee Cases</a:t>
            </a:r>
          </a:p>
        </p:txBody>
      </p:sp>
    </p:spTree>
    <p:extLst>
      <p:ext uri="{BB962C8B-B14F-4D97-AF65-F5344CB8AC3E}">
        <p14:creationId xmlns:p14="http://schemas.microsoft.com/office/powerpoint/2010/main" val="559421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Department of Labor defines “volunteers” as:</a:t>
            </a:r>
          </a:p>
          <a:p>
            <a:pPr lvl="1"/>
            <a:r>
              <a:rPr lang="en-US" sz="2000" dirty="0" smtClean="0"/>
              <a:t>Individuals </a:t>
            </a:r>
            <a:r>
              <a:rPr lang="en-US" sz="2000" dirty="0"/>
              <a:t>who volunteer or donate their services, usually on a </a:t>
            </a:r>
            <a:r>
              <a:rPr lang="en-US" sz="2000" i="1" dirty="0"/>
              <a:t>part-time basis</a:t>
            </a:r>
            <a:r>
              <a:rPr lang="en-US" sz="2000" dirty="0"/>
              <a:t>, </a:t>
            </a:r>
            <a:endParaRPr lang="en-US" sz="2000" dirty="0" smtClean="0"/>
          </a:p>
          <a:p>
            <a:pPr lvl="2"/>
            <a:r>
              <a:rPr lang="en-US" sz="1800" dirty="0" smtClean="0"/>
              <a:t>for</a:t>
            </a:r>
            <a:r>
              <a:rPr lang="en-US" sz="1800" dirty="0"/>
              <a:t> public service, religious or humanitarian objectives, not as employees and without contemplation of pay, </a:t>
            </a:r>
            <a:r>
              <a:rPr lang="en-US" sz="1800" dirty="0" smtClean="0"/>
              <a:t>and </a:t>
            </a:r>
          </a:p>
          <a:p>
            <a:pPr lvl="2"/>
            <a:r>
              <a:rPr lang="en-US" sz="1800" dirty="0" smtClean="0"/>
              <a:t>are </a:t>
            </a:r>
            <a:r>
              <a:rPr lang="en-US" sz="1800" dirty="0"/>
              <a:t>not considered employees of the religious, charitable or similar </a:t>
            </a:r>
            <a:r>
              <a:rPr lang="en-US" sz="1800" b="1" u="sng" dirty="0"/>
              <a:t>non-profit</a:t>
            </a:r>
            <a:r>
              <a:rPr lang="en-US" sz="1800" dirty="0"/>
              <a:t> organizations that receive their service</a:t>
            </a:r>
            <a:r>
              <a:rPr lang="en-US" sz="1800" dirty="0" smtClean="0"/>
              <a:t>.</a:t>
            </a:r>
            <a:r>
              <a:rPr lang="en-US" sz="1800" dirty="0"/>
              <a:t> </a:t>
            </a:r>
            <a:endParaRPr lang="en-US" sz="1800" dirty="0" smtClean="0"/>
          </a:p>
          <a:p>
            <a:pPr lvl="1"/>
            <a:r>
              <a:rPr lang="en-US" sz="2000" dirty="0" smtClean="0"/>
              <a:t>Such volunteers </a:t>
            </a:r>
            <a:r>
              <a:rPr lang="en-US" sz="2000" u="sng" dirty="0" smtClean="0"/>
              <a:t>cannot displace </a:t>
            </a:r>
            <a:r>
              <a:rPr lang="en-US" sz="2000" dirty="0"/>
              <a:t>paid workers or perform work that would otherwise be performed by employees. </a:t>
            </a:r>
            <a:r>
              <a:rPr lang="en-US" sz="1500" dirty="0" smtClean="0"/>
              <a:t>Field </a:t>
            </a:r>
            <a:r>
              <a:rPr lang="en-US" sz="1500" dirty="0"/>
              <a:t>Operations Handbook § 10b03(c); WH Opinion Letter October 7, </a:t>
            </a:r>
            <a:r>
              <a:rPr lang="en-US" sz="1500" dirty="0" smtClean="0"/>
              <a:t>2002.</a:t>
            </a:r>
          </a:p>
        </p:txBody>
      </p:sp>
      <p:sp>
        <p:nvSpPr>
          <p:cNvPr id="3" name="Title 2"/>
          <p:cNvSpPr>
            <a:spLocks noGrp="1"/>
          </p:cNvSpPr>
          <p:nvPr>
            <p:ph type="title"/>
          </p:nvPr>
        </p:nvSpPr>
        <p:spPr/>
        <p:txBody>
          <a:bodyPr/>
          <a:lstStyle/>
          <a:p>
            <a:r>
              <a:rPr lang="en-US" dirty="0" smtClean="0"/>
              <a:t>VOLUNTEERS</a:t>
            </a:r>
            <a:endParaRPr lang="en-US" dirty="0"/>
          </a:p>
        </p:txBody>
      </p:sp>
    </p:spTree>
    <p:extLst>
      <p:ext uri="{BB962C8B-B14F-4D97-AF65-F5344CB8AC3E}">
        <p14:creationId xmlns:p14="http://schemas.microsoft.com/office/powerpoint/2010/main" val="21680174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When an </a:t>
            </a:r>
            <a:r>
              <a:rPr lang="en-US" sz="2400" dirty="0"/>
              <a:t>employer directs an employee to volunteer, that time is compensable</a:t>
            </a:r>
            <a:r>
              <a:rPr lang="en-US" sz="2200" dirty="0"/>
              <a:t>.</a:t>
            </a:r>
            <a:r>
              <a:rPr lang="en-US" sz="2000" dirty="0"/>
              <a:t> </a:t>
            </a:r>
            <a:r>
              <a:rPr lang="en-US" sz="2000" dirty="0" smtClean="0"/>
              <a:t>  </a:t>
            </a:r>
          </a:p>
          <a:p>
            <a:pPr lvl="1"/>
            <a:r>
              <a:rPr lang="en-US" sz="2200" dirty="0" smtClean="0"/>
              <a:t>Time </a:t>
            </a:r>
            <a:r>
              <a:rPr lang="en-US" sz="2200" dirty="0"/>
              <a:t>spent in work for public or charitable purposes at the employer's request, or under his direction or control, or while the employee is required to be on the premises, is working time.  </a:t>
            </a:r>
            <a:endParaRPr lang="en-US" sz="2200" dirty="0" smtClean="0"/>
          </a:p>
          <a:p>
            <a:pPr lvl="2"/>
            <a:r>
              <a:rPr lang="en-US" sz="2000" dirty="0" smtClean="0"/>
              <a:t>However</a:t>
            </a:r>
            <a:r>
              <a:rPr lang="en-US" sz="2000" dirty="0"/>
              <a:t>, time spent voluntarily in such activities outside of the employee's normal working hours is not hours worked. </a:t>
            </a:r>
            <a:r>
              <a:rPr lang="en-US" sz="2000" dirty="0" smtClean="0"/>
              <a:t>29 </a:t>
            </a:r>
            <a:r>
              <a:rPr lang="en-US" sz="2000" dirty="0"/>
              <a:t>C.F.R. § 785.44</a:t>
            </a:r>
          </a:p>
        </p:txBody>
      </p:sp>
      <p:sp>
        <p:nvSpPr>
          <p:cNvPr id="3" name="Title 2"/>
          <p:cNvSpPr>
            <a:spLocks noGrp="1"/>
          </p:cNvSpPr>
          <p:nvPr>
            <p:ph type="title"/>
          </p:nvPr>
        </p:nvSpPr>
        <p:spPr/>
        <p:txBody>
          <a:bodyPr/>
          <a:lstStyle/>
          <a:p>
            <a:r>
              <a:rPr lang="en-US" dirty="0" smtClean="0"/>
              <a:t>VOLUNTEERS</a:t>
            </a:r>
            <a:endParaRPr lang="en-US" dirty="0"/>
          </a:p>
        </p:txBody>
      </p:sp>
    </p:spTree>
    <p:extLst>
      <p:ext uri="{BB962C8B-B14F-4D97-AF65-F5344CB8AC3E}">
        <p14:creationId xmlns:p14="http://schemas.microsoft.com/office/powerpoint/2010/main" val="27832980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Under </a:t>
            </a:r>
            <a:r>
              <a:rPr lang="en-US" sz="2800" dirty="0"/>
              <a:t>the FLSA, employees may not volunteer services to </a:t>
            </a:r>
            <a:r>
              <a:rPr lang="en-US" sz="2800" b="1" dirty="0"/>
              <a:t>for-profit </a:t>
            </a:r>
            <a:r>
              <a:rPr lang="en-US" sz="2800" dirty="0"/>
              <a:t>private sector employers. </a:t>
            </a:r>
            <a:endParaRPr lang="en-US" sz="2800" dirty="0" smtClean="0"/>
          </a:p>
          <a:p>
            <a:endParaRPr lang="en-US" sz="2800" dirty="0" smtClean="0"/>
          </a:p>
          <a:p>
            <a:r>
              <a:rPr lang="en-US" sz="2800" dirty="0" smtClean="0"/>
              <a:t>On </a:t>
            </a:r>
            <a:r>
              <a:rPr lang="en-US" sz="2800" dirty="0"/>
              <a:t>the other hand, </a:t>
            </a:r>
            <a:r>
              <a:rPr lang="en-US" sz="2800" dirty="0" smtClean="0"/>
              <a:t>individuals </a:t>
            </a:r>
            <a:r>
              <a:rPr lang="en-US" sz="2800" dirty="0"/>
              <a:t>can volunteer services to </a:t>
            </a:r>
            <a:r>
              <a:rPr lang="en-US" sz="2800" b="1" u="sng" dirty="0">
                <a:hlinkClick r:id="rId2"/>
              </a:rPr>
              <a:t>public sector employers</a:t>
            </a:r>
            <a:r>
              <a:rPr lang="en-US" sz="2800" b="1" dirty="0">
                <a:solidFill>
                  <a:schemeClr val="accent2">
                    <a:lumMod val="60000"/>
                    <a:lumOff val="40000"/>
                  </a:schemeClr>
                </a:solidFill>
              </a:rPr>
              <a:t>.</a:t>
            </a:r>
            <a:r>
              <a:rPr lang="en-US" sz="2800" b="1" dirty="0"/>
              <a:t> </a:t>
            </a:r>
            <a:endParaRPr lang="en-US" sz="2800" b="1" dirty="0" smtClean="0"/>
          </a:p>
          <a:p>
            <a:pPr lvl="1"/>
            <a:endParaRPr lang="en-US" sz="1600" dirty="0" smtClean="0"/>
          </a:p>
          <a:p>
            <a:pPr lvl="1"/>
            <a:endParaRPr lang="en-US" sz="1600" dirty="0" smtClean="0"/>
          </a:p>
        </p:txBody>
      </p:sp>
      <p:sp>
        <p:nvSpPr>
          <p:cNvPr id="3" name="Title 2"/>
          <p:cNvSpPr>
            <a:spLocks noGrp="1"/>
          </p:cNvSpPr>
          <p:nvPr>
            <p:ph type="title"/>
          </p:nvPr>
        </p:nvSpPr>
        <p:spPr/>
        <p:txBody>
          <a:bodyPr/>
          <a:lstStyle/>
          <a:p>
            <a:r>
              <a:rPr lang="en-US" dirty="0" smtClean="0"/>
              <a:t>VOLUNTEERS</a:t>
            </a:r>
            <a:endParaRPr lang="en-US" dirty="0"/>
          </a:p>
        </p:txBody>
      </p:sp>
    </p:spTree>
    <p:extLst>
      <p:ext uri="{BB962C8B-B14F-4D97-AF65-F5344CB8AC3E}">
        <p14:creationId xmlns:p14="http://schemas.microsoft.com/office/powerpoint/2010/main" val="1478376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endParaRPr lang="en-US" sz="2500" dirty="0" smtClean="0"/>
          </a:p>
          <a:p>
            <a:r>
              <a:rPr lang="en-US" sz="3500" b="1" dirty="0" smtClean="0"/>
              <a:t>Title VII </a:t>
            </a:r>
            <a:r>
              <a:rPr lang="en-US" sz="3500" dirty="0" smtClean="0"/>
              <a:t>– prohibits discrimination based on race, color, religion, sex, national origin.</a:t>
            </a:r>
          </a:p>
          <a:p>
            <a:pPr lvl="1"/>
            <a:r>
              <a:rPr lang="en-US" sz="2200" dirty="0"/>
              <a:t>Applies to employers with </a:t>
            </a:r>
            <a:r>
              <a:rPr lang="en-US" sz="2200" b="1" dirty="0"/>
              <a:t>15 </a:t>
            </a:r>
            <a:r>
              <a:rPr lang="en-US" sz="2200" dirty="0"/>
              <a:t>or more employees. </a:t>
            </a:r>
          </a:p>
          <a:p>
            <a:pPr lvl="1"/>
            <a:endParaRPr lang="en-US" sz="2500" dirty="0" smtClean="0"/>
          </a:p>
          <a:p>
            <a:pPr lvl="1"/>
            <a:endParaRPr lang="en-US" sz="2500" dirty="0"/>
          </a:p>
        </p:txBody>
      </p:sp>
      <p:sp>
        <p:nvSpPr>
          <p:cNvPr id="3" name="Title 2"/>
          <p:cNvSpPr>
            <a:spLocks noGrp="1"/>
          </p:cNvSpPr>
          <p:nvPr>
            <p:ph type="title"/>
          </p:nvPr>
        </p:nvSpPr>
        <p:spPr/>
        <p:txBody>
          <a:bodyPr/>
          <a:lstStyle/>
          <a:p>
            <a:r>
              <a:rPr lang="en-US" dirty="0" smtClean="0"/>
              <a:t>Employee v. Non-Employee	</a:t>
            </a:r>
            <a:endParaRPr lang="en-US" dirty="0"/>
          </a:p>
        </p:txBody>
      </p:sp>
    </p:spTree>
    <p:extLst>
      <p:ext uri="{BB962C8B-B14F-4D97-AF65-F5344CB8AC3E}">
        <p14:creationId xmlns:p14="http://schemas.microsoft.com/office/powerpoint/2010/main" val="11884603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The Department of Labor permits public sector employees to volunteer their services to their </a:t>
            </a:r>
            <a:r>
              <a:rPr lang="en-US" sz="2000" b="1" u="sng" dirty="0" smtClean="0"/>
              <a:t>public</a:t>
            </a:r>
            <a:r>
              <a:rPr lang="en-US" sz="2000" dirty="0" smtClean="0"/>
              <a:t> </a:t>
            </a:r>
            <a:r>
              <a:rPr lang="en-US" sz="2000" dirty="0"/>
              <a:t>agencies and their community </a:t>
            </a:r>
            <a:r>
              <a:rPr lang="en-US" sz="2000" dirty="0" smtClean="0"/>
              <a:t>if:</a:t>
            </a:r>
          </a:p>
          <a:p>
            <a:pPr lvl="1"/>
            <a:r>
              <a:rPr lang="en-US" sz="1600" dirty="0" smtClean="0"/>
              <a:t>1. Volunteers provide services for civic, charitable or humanitarian reasons </a:t>
            </a:r>
          </a:p>
          <a:p>
            <a:pPr lvl="1"/>
            <a:r>
              <a:rPr lang="en-US" sz="1600" dirty="0" smtClean="0"/>
              <a:t>2. Volunteers provide services free from coercion or pressure from employer</a:t>
            </a:r>
          </a:p>
          <a:p>
            <a:pPr lvl="1"/>
            <a:r>
              <a:rPr lang="en-US" sz="1600" dirty="0" smtClean="0"/>
              <a:t>3. Volunteers do not provide the same type of service for which they are employed at that public agency</a:t>
            </a:r>
          </a:p>
          <a:p>
            <a:pPr lvl="1"/>
            <a:r>
              <a:rPr lang="en-US" sz="1600" dirty="0" smtClean="0"/>
              <a:t>4. Their hours of service are provided with no promise or expectation of compensation, except for reasonable reimbursement and nominal fees</a:t>
            </a:r>
          </a:p>
          <a:p>
            <a:pPr lvl="1"/>
            <a:r>
              <a:rPr lang="en-US" sz="1600" dirty="0" smtClean="0"/>
              <a:t>5. Volunteer services do not occur during regular working hours</a:t>
            </a:r>
          </a:p>
          <a:p>
            <a:pPr lvl="1"/>
            <a:r>
              <a:rPr lang="en-US" sz="1600" dirty="0" smtClean="0"/>
              <a:t>6. The time spent devoted to volunteering is insubstantial compared to employee’s regular working hours, and</a:t>
            </a:r>
          </a:p>
          <a:p>
            <a:pPr lvl="1"/>
            <a:r>
              <a:rPr lang="en-US" sz="1600" dirty="0" smtClean="0"/>
              <a:t>7. Volunteers do not impair job opportunities of other public employees. </a:t>
            </a:r>
          </a:p>
          <a:p>
            <a:pPr lvl="1"/>
            <a:endParaRPr lang="en-US" sz="1600" dirty="0" smtClean="0"/>
          </a:p>
          <a:p>
            <a:pPr lvl="1"/>
            <a:endParaRPr lang="en-US" sz="1600" dirty="0" smtClean="0"/>
          </a:p>
        </p:txBody>
      </p:sp>
      <p:sp>
        <p:nvSpPr>
          <p:cNvPr id="3" name="Title 2"/>
          <p:cNvSpPr>
            <a:spLocks noGrp="1"/>
          </p:cNvSpPr>
          <p:nvPr>
            <p:ph type="title"/>
          </p:nvPr>
        </p:nvSpPr>
        <p:spPr/>
        <p:txBody>
          <a:bodyPr/>
          <a:lstStyle/>
          <a:p>
            <a:r>
              <a:rPr lang="en-US" dirty="0" smtClean="0"/>
              <a:t>VOLUNTEERS</a:t>
            </a:r>
            <a:endParaRPr lang="en-US" dirty="0"/>
          </a:p>
        </p:txBody>
      </p:sp>
    </p:spTree>
    <p:extLst>
      <p:ext uri="{BB962C8B-B14F-4D97-AF65-F5344CB8AC3E}">
        <p14:creationId xmlns:p14="http://schemas.microsoft.com/office/powerpoint/2010/main" val="38002746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365760" lvl="2" indent="-256032" algn="just">
              <a:spcBef>
                <a:spcPts val="400"/>
              </a:spcBef>
              <a:buClr>
                <a:schemeClr val="accent1"/>
              </a:buClr>
              <a:buSzPct val="68000"/>
              <a:buFont typeface="Wingdings 3"/>
              <a:buChar char=""/>
            </a:pPr>
            <a:r>
              <a:rPr lang="en-US" sz="2300" dirty="0" smtClean="0"/>
              <a:t>Courts have </a:t>
            </a:r>
            <a:r>
              <a:rPr lang="en-US" sz="2300" dirty="0"/>
              <a:t>held that </a:t>
            </a:r>
            <a:r>
              <a:rPr lang="en-US" sz="2300" dirty="0" smtClean="0"/>
              <a:t>where employers encourage employees to become involved </a:t>
            </a:r>
            <a:r>
              <a:rPr lang="en-US" sz="2300" dirty="0"/>
              <a:t>in the community and join </a:t>
            </a:r>
            <a:r>
              <a:rPr lang="en-US" sz="2300" dirty="0" smtClean="0"/>
              <a:t>organizations </a:t>
            </a:r>
            <a:r>
              <a:rPr lang="en-US" sz="2300" dirty="0"/>
              <a:t>of </a:t>
            </a:r>
            <a:r>
              <a:rPr lang="en-US" sz="2300" dirty="0" smtClean="0"/>
              <a:t>their choosing, such employees would not be entitled </a:t>
            </a:r>
            <a:r>
              <a:rPr lang="en-US" sz="2300" dirty="0"/>
              <a:t>to compensation for time “voluntarily” spent at such an event. </a:t>
            </a:r>
            <a:r>
              <a:rPr lang="en-US" sz="2000" u="sng" dirty="0" err="1">
                <a:solidFill>
                  <a:schemeClr val="accent3"/>
                </a:solidFill>
              </a:rPr>
              <a:t>Saphos</a:t>
            </a:r>
            <a:r>
              <a:rPr lang="en-US" sz="2000" u="sng" dirty="0">
                <a:solidFill>
                  <a:schemeClr val="accent3"/>
                </a:solidFill>
              </a:rPr>
              <a:t> v. Grosse Pointe Dev. Co., Inc.</a:t>
            </a:r>
            <a:r>
              <a:rPr lang="en-US" sz="2000" dirty="0">
                <a:solidFill>
                  <a:schemeClr val="accent3"/>
                </a:solidFill>
              </a:rPr>
              <a:t> (M.D. Fla. 2008). </a:t>
            </a:r>
          </a:p>
          <a:p>
            <a:pPr lvl="1" algn="just"/>
            <a:r>
              <a:rPr lang="en-US" sz="2100" dirty="0" smtClean="0"/>
              <a:t>However, this Florida court held that employees are entitled to compensation for “</a:t>
            </a:r>
            <a:r>
              <a:rPr lang="en-US" sz="2100" dirty="0"/>
              <a:t>work” at “public or charitable” </a:t>
            </a:r>
            <a:r>
              <a:rPr lang="en-US" sz="2100" dirty="0" smtClean="0"/>
              <a:t>events when:</a:t>
            </a:r>
          </a:p>
          <a:p>
            <a:pPr lvl="2" algn="just"/>
            <a:r>
              <a:rPr lang="en-US" dirty="0" smtClean="0"/>
              <a:t>(</a:t>
            </a:r>
            <a:r>
              <a:rPr lang="en-US" dirty="0"/>
              <a:t>1) </a:t>
            </a:r>
            <a:r>
              <a:rPr lang="en-US" dirty="0" smtClean="0"/>
              <a:t>requested </a:t>
            </a:r>
            <a:r>
              <a:rPr lang="en-US" dirty="0"/>
              <a:t>by the employer</a:t>
            </a:r>
            <a:r>
              <a:rPr lang="en-US" dirty="0" smtClean="0"/>
              <a:t>;</a:t>
            </a:r>
          </a:p>
          <a:p>
            <a:pPr lvl="2" algn="just"/>
            <a:r>
              <a:rPr lang="en-US" dirty="0" smtClean="0"/>
              <a:t>(</a:t>
            </a:r>
            <a:r>
              <a:rPr lang="en-US" dirty="0"/>
              <a:t>2) </a:t>
            </a:r>
            <a:r>
              <a:rPr lang="en-US" dirty="0" smtClean="0"/>
              <a:t>subject </a:t>
            </a:r>
            <a:r>
              <a:rPr lang="en-US" dirty="0"/>
              <a:t>to the employer's direction or control; or </a:t>
            </a:r>
            <a:endParaRPr lang="en-US" dirty="0" smtClean="0"/>
          </a:p>
          <a:p>
            <a:pPr lvl="2" algn="just"/>
            <a:r>
              <a:rPr lang="en-US" dirty="0" smtClean="0"/>
              <a:t>(</a:t>
            </a:r>
            <a:r>
              <a:rPr lang="en-US" dirty="0"/>
              <a:t>3) </a:t>
            </a:r>
            <a:r>
              <a:rPr lang="en-US" dirty="0" smtClean="0"/>
              <a:t>the </a:t>
            </a:r>
            <a:r>
              <a:rPr lang="en-US" dirty="0"/>
              <a:t>employee would normally be required to be on the </a:t>
            </a:r>
            <a:r>
              <a:rPr lang="en-US" dirty="0" smtClean="0"/>
              <a:t>premises</a:t>
            </a:r>
            <a:r>
              <a:rPr lang="en-US" dirty="0"/>
              <a:t>. </a:t>
            </a:r>
            <a:endParaRPr lang="en-US" dirty="0" smtClean="0"/>
          </a:p>
        </p:txBody>
      </p:sp>
      <p:sp>
        <p:nvSpPr>
          <p:cNvPr id="3" name="Title 2"/>
          <p:cNvSpPr>
            <a:spLocks noGrp="1"/>
          </p:cNvSpPr>
          <p:nvPr>
            <p:ph type="title"/>
          </p:nvPr>
        </p:nvSpPr>
        <p:spPr/>
        <p:txBody>
          <a:bodyPr/>
          <a:lstStyle/>
          <a:p>
            <a:r>
              <a:rPr lang="en-US" dirty="0" smtClean="0"/>
              <a:t>VOLUNTEERS</a:t>
            </a:r>
            <a:endParaRPr lang="en-US" dirty="0"/>
          </a:p>
        </p:txBody>
      </p:sp>
    </p:spTree>
    <p:extLst>
      <p:ext uri="{BB962C8B-B14F-4D97-AF65-F5344CB8AC3E}">
        <p14:creationId xmlns:p14="http://schemas.microsoft.com/office/powerpoint/2010/main" val="29289197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lvl="1"/>
            <a:r>
              <a:rPr lang="en-US" sz="1800" u="sng" dirty="0" smtClean="0"/>
              <a:t>Volunteering Examples</a:t>
            </a:r>
            <a:r>
              <a:rPr lang="en-US" sz="1600" dirty="0" smtClean="0"/>
              <a:t>: </a:t>
            </a:r>
          </a:p>
          <a:p>
            <a:pPr lvl="2"/>
            <a:r>
              <a:rPr lang="en-US" sz="1600" dirty="0" smtClean="0"/>
              <a:t>Members </a:t>
            </a:r>
            <a:r>
              <a:rPr lang="en-US" sz="1600" dirty="0"/>
              <a:t>of civic organizations may help out in a sheltered workshop; </a:t>
            </a:r>
            <a:endParaRPr lang="en-US" sz="1600" dirty="0" smtClean="0"/>
          </a:p>
          <a:p>
            <a:pPr lvl="2"/>
            <a:r>
              <a:rPr lang="en-US" sz="1600" dirty="0" smtClean="0"/>
              <a:t>Men's </a:t>
            </a:r>
            <a:r>
              <a:rPr lang="en-US" sz="1600" dirty="0"/>
              <a:t>or women's organizations may send members or students into hospitals or nursing homes to provide certain personal services for the sick or elderly; </a:t>
            </a:r>
            <a:endParaRPr lang="en-US" sz="1600" dirty="0" smtClean="0"/>
          </a:p>
          <a:p>
            <a:pPr lvl="2"/>
            <a:r>
              <a:rPr lang="en-US" sz="1600" dirty="0" smtClean="0"/>
              <a:t>Parents </a:t>
            </a:r>
            <a:r>
              <a:rPr lang="en-US" sz="1600" dirty="0"/>
              <a:t>may assist in a school library or cafeteria as a public duty to maintain effective services for their children or they may volunteer to drive a school bus to carry a football team or school band on a trip. </a:t>
            </a:r>
            <a:endParaRPr lang="en-US" sz="1600" dirty="0" smtClean="0"/>
          </a:p>
          <a:p>
            <a:pPr lvl="2"/>
            <a:r>
              <a:rPr lang="en-US" sz="1600" dirty="0" smtClean="0"/>
              <a:t>Individuals may </a:t>
            </a:r>
            <a:r>
              <a:rPr lang="en-US" sz="1600" dirty="0"/>
              <a:t>volunteer to perform </a:t>
            </a:r>
            <a:r>
              <a:rPr lang="en-US" sz="1600" dirty="0" smtClean="0"/>
              <a:t>tasks such as:</a:t>
            </a:r>
          </a:p>
          <a:p>
            <a:pPr lvl="3"/>
            <a:r>
              <a:rPr lang="en-US" sz="1400" dirty="0" smtClean="0"/>
              <a:t>Driving </a:t>
            </a:r>
            <a:r>
              <a:rPr lang="en-US" sz="1400" dirty="0"/>
              <a:t>vehicles or folding bandages for the Red Cross, </a:t>
            </a:r>
            <a:endParaRPr lang="en-US" sz="1400" dirty="0" smtClean="0"/>
          </a:p>
          <a:p>
            <a:pPr lvl="3"/>
            <a:r>
              <a:rPr lang="en-US" sz="1400" dirty="0" smtClean="0"/>
              <a:t>working </a:t>
            </a:r>
            <a:r>
              <a:rPr lang="en-US" sz="1400" dirty="0"/>
              <a:t>with disabled children or disadvantaged youth, </a:t>
            </a:r>
            <a:endParaRPr lang="en-US" sz="1400" dirty="0" smtClean="0"/>
          </a:p>
          <a:p>
            <a:pPr lvl="3"/>
            <a:r>
              <a:rPr lang="en-US" sz="1400" dirty="0" smtClean="0"/>
              <a:t>helping </a:t>
            </a:r>
            <a:r>
              <a:rPr lang="en-US" sz="1400" dirty="0"/>
              <a:t>in youth programs as camp counselors, scoutmasters, den mothers, </a:t>
            </a:r>
            <a:endParaRPr lang="en-US" sz="1400" dirty="0" smtClean="0"/>
          </a:p>
          <a:p>
            <a:pPr lvl="3"/>
            <a:r>
              <a:rPr lang="en-US" sz="1400" dirty="0" smtClean="0"/>
              <a:t>providing </a:t>
            </a:r>
            <a:r>
              <a:rPr lang="en-US" sz="1400" dirty="0"/>
              <a:t>child care assistance for needy working mothers, soliciting contributions or participating in benefit programs for such </a:t>
            </a:r>
            <a:r>
              <a:rPr lang="en-US" sz="1400" dirty="0" smtClean="0"/>
              <a:t>organizations, and </a:t>
            </a:r>
          </a:p>
          <a:p>
            <a:pPr lvl="3"/>
            <a:r>
              <a:rPr lang="en-US" sz="1400" dirty="0" smtClean="0"/>
              <a:t>volunteering </a:t>
            </a:r>
            <a:r>
              <a:rPr lang="en-US" sz="1400" dirty="0"/>
              <a:t>other services needed to carry out their charitable, educational, or religious programs</a:t>
            </a:r>
            <a:r>
              <a:rPr lang="en-US" sz="1400" dirty="0" smtClean="0"/>
              <a:t>.</a:t>
            </a:r>
            <a:endParaRPr lang="en-US" sz="1400" dirty="0"/>
          </a:p>
        </p:txBody>
      </p:sp>
      <p:sp>
        <p:nvSpPr>
          <p:cNvPr id="3" name="Title 2"/>
          <p:cNvSpPr>
            <a:spLocks noGrp="1"/>
          </p:cNvSpPr>
          <p:nvPr>
            <p:ph type="title"/>
          </p:nvPr>
        </p:nvSpPr>
        <p:spPr/>
        <p:txBody>
          <a:bodyPr/>
          <a:lstStyle/>
          <a:p>
            <a:r>
              <a:rPr lang="en-US" dirty="0" smtClean="0"/>
              <a:t>VOLUNTEERS</a:t>
            </a:r>
            <a:endParaRPr lang="en-US" dirty="0"/>
          </a:p>
        </p:txBody>
      </p:sp>
    </p:spTree>
    <p:extLst>
      <p:ext uri="{BB962C8B-B14F-4D97-AF65-F5344CB8AC3E}">
        <p14:creationId xmlns:p14="http://schemas.microsoft.com/office/powerpoint/2010/main" val="20008380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smtClean="0"/>
          </a:p>
          <a:p>
            <a:r>
              <a:rPr lang="en-US" sz="2400" dirty="0" smtClean="0"/>
              <a:t>Under the FLSA: </a:t>
            </a:r>
          </a:p>
          <a:p>
            <a:pPr lvl="1"/>
            <a:r>
              <a:rPr lang="en-US" sz="2000" dirty="0" smtClean="0"/>
              <a:t>Injunctive Relief (rare except for retaliation cases)</a:t>
            </a:r>
          </a:p>
          <a:p>
            <a:pPr lvl="1"/>
            <a:r>
              <a:rPr lang="en-US" sz="2000" dirty="0" smtClean="0"/>
              <a:t>Back Wages (not for more than 2 years, or for willful violations 3 years for overtime and wages)</a:t>
            </a:r>
          </a:p>
          <a:p>
            <a:pPr lvl="1"/>
            <a:r>
              <a:rPr lang="en-US" sz="2000" dirty="0" smtClean="0"/>
              <a:t>Liquidated Damages (discretionary where employer cannot show good faith)</a:t>
            </a:r>
          </a:p>
          <a:p>
            <a:pPr lvl="1"/>
            <a:r>
              <a:rPr lang="en-US" sz="2000" dirty="0" smtClean="0"/>
              <a:t>Attorney’s Fees (reasonable)</a:t>
            </a:r>
          </a:p>
          <a:p>
            <a:pPr lvl="1"/>
            <a:r>
              <a:rPr lang="en-US" sz="2000" dirty="0" smtClean="0"/>
              <a:t>Fines and Imprisonment (if willful violation proven)</a:t>
            </a:r>
            <a:endParaRPr lang="en-US" sz="2000" dirty="0"/>
          </a:p>
        </p:txBody>
      </p:sp>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Liability for misclassifying employees as non-employees</a:t>
            </a:r>
            <a:endParaRPr lang="en-US" dirty="0"/>
          </a:p>
        </p:txBody>
      </p:sp>
    </p:spTree>
    <p:extLst>
      <p:ext uri="{BB962C8B-B14F-4D97-AF65-F5344CB8AC3E}">
        <p14:creationId xmlns:p14="http://schemas.microsoft.com/office/powerpoint/2010/main" val="1477741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endParaRPr lang="en-US" dirty="0" smtClean="0"/>
          </a:p>
          <a:p>
            <a:pPr marL="365760" lvl="1" indent="-256032">
              <a:spcBef>
                <a:spcPts val="400"/>
              </a:spcBef>
              <a:buSzPct val="68000"/>
              <a:buFont typeface="Wingdings 3"/>
              <a:buChar char=""/>
            </a:pPr>
            <a:r>
              <a:rPr lang="en-US" sz="2400" dirty="0" smtClean="0"/>
              <a:t>IRS: </a:t>
            </a:r>
            <a:r>
              <a:rPr lang="en-US" sz="2000" dirty="0" smtClean="0"/>
              <a:t>Years of unpaid federal, state and local income tax withholdings and Social Security and Medicare contributions</a:t>
            </a:r>
          </a:p>
          <a:p>
            <a:pPr marL="365760" lvl="1" indent="-256032">
              <a:spcBef>
                <a:spcPts val="400"/>
              </a:spcBef>
              <a:buSzPct val="68000"/>
              <a:buFont typeface="Wingdings 3"/>
              <a:buChar char=""/>
            </a:pPr>
            <a:endParaRPr lang="en-US" sz="108" dirty="0" smtClean="0"/>
          </a:p>
          <a:p>
            <a:pPr lvl="1"/>
            <a:r>
              <a:rPr lang="en-US" sz="2000" dirty="0" smtClean="0"/>
              <a:t>If the misclassification was unintentional: </a:t>
            </a:r>
            <a:endParaRPr lang="en-US" sz="1800" dirty="0" smtClean="0"/>
          </a:p>
          <a:p>
            <a:pPr lvl="2"/>
            <a:r>
              <a:rPr lang="en-US" sz="1800" dirty="0" smtClean="0"/>
              <a:t>$50 for each Form W-2 that the employer failed to file because of classifying workers as a non-employee.</a:t>
            </a:r>
          </a:p>
          <a:p>
            <a:pPr lvl="2"/>
            <a:r>
              <a:rPr lang="en-US" sz="1800" dirty="0" smtClean="0"/>
              <a:t>Since the employer failed to withhold income taxes, it faces penalties of 1.5% of the wages, </a:t>
            </a:r>
          </a:p>
          <a:p>
            <a:pPr lvl="3"/>
            <a:r>
              <a:rPr lang="en-US" sz="1600" dirty="0" smtClean="0"/>
              <a:t>plus 40% of the FICA taxes (social security and Medicare) that were not withheld from the employee, and </a:t>
            </a:r>
          </a:p>
          <a:p>
            <a:pPr lvl="3"/>
            <a:r>
              <a:rPr lang="en-US" sz="1600" dirty="0" smtClean="0"/>
              <a:t>100% of the matching FICA taxes the employer should have paid. </a:t>
            </a:r>
          </a:p>
          <a:p>
            <a:pPr lvl="5"/>
            <a:r>
              <a:rPr lang="en-US" sz="1500" dirty="0" smtClean="0"/>
              <a:t>Interest is also accrued on these penalties daily from the date they should have been deposited.</a:t>
            </a:r>
          </a:p>
          <a:p>
            <a:pPr lvl="2"/>
            <a:r>
              <a:rPr lang="en-US" sz="1800" dirty="0" smtClean="0"/>
              <a:t>A failure to pay taxes penalty equal to 0.5% of the unpaid tax liability for each month up to 25% of the total tax liability.</a:t>
            </a:r>
          </a:p>
        </p:txBody>
      </p:sp>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Liability for misclassifying employees as non-employees</a:t>
            </a:r>
            <a:endParaRPr lang="en-US" dirty="0"/>
          </a:p>
        </p:txBody>
      </p:sp>
    </p:spTree>
    <p:extLst>
      <p:ext uri="{BB962C8B-B14F-4D97-AF65-F5344CB8AC3E}">
        <p14:creationId xmlns:p14="http://schemas.microsoft.com/office/powerpoint/2010/main" val="26726211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smtClean="0"/>
          </a:p>
          <a:p>
            <a:r>
              <a:rPr lang="en-US" sz="2400" dirty="0" smtClean="0"/>
              <a:t>IRS: </a:t>
            </a:r>
            <a:r>
              <a:rPr lang="en-US" sz="2000" dirty="0" smtClean="0"/>
              <a:t>If the IRS suspects fraud or intentional misconduct:</a:t>
            </a:r>
          </a:p>
          <a:p>
            <a:pPr lvl="2"/>
            <a:r>
              <a:rPr lang="en-US" sz="1800" dirty="0" smtClean="0"/>
              <a:t>20% of all of the wages paid, plus 100% of the FICA taxes (both the employee's and employer's share). </a:t>
            </a:r>
          </a:p>
          <a:p>
            <a:pPr lvl="2"/>
            <a:r>
              <a:rPr lang="en-US" sz="1800" dirty="0" smtClean="0"/>
              <a:t>Criminal penalties of up to $1,000 per misclassified worker and 1 year in prison can be imposed as well. </a:t>
            </a:r>
          </a:p>
          <a:p>
            <a:pPr lvl="2"/>
            <a:r>
              <a:rPr lang="en-US" sz="1800" dirty="0" smtClean="0"/>
              <a:t>The individual responsible for withholding taxes could also be held personally liable for any uncollected tax. </a:t>
            </a:r>
          </a:p>
          <a:p>
            <a:pPr lvl="2"/>
            <a:endParaRPr lang="en-US" sz="1800" dirty="0"/>
          </a:p>
        </p:txBody>
      </p:sp>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Liability for misclassifying employees as non-employees</a:t>
            </a:r>
            <a:endParaRPr lang="en-US" dirty="0"/>
          </a:p>
        </p:txBody>
      </p:sp>
    </p:spTree>
    <p:extLst>
      <p:ext uri="{BB962C8B-B14F-4D97-AF65-F5344CB8AC3E}">
        <p14:creationId xmlns:p14="http://schemas.microsoft.com/office/powerpoint/2010/main" val="42090824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smtClean="0"/>
          </a:p>
          <a:p>
            <a:r>
              <a:rPr lang="en-US" sz="2400" dirty="0" smtClean="0"/>
              <a:t>Re-Employment Assistance (Unemployment compensation): </a:t>
            </a:r>
            <a:endParaRPr lang="en-US" sz="2400" dirty="0"/>
          </a:p>
          <a:p>
            <a:pPr lvl="1"/>
            <a:r>
              <a:rPr lang="en-US" sz="1600" dirty="0"/>
              <a:t>An employer could be found </a:t>
            </a:r>
            <a:r>
              <a:rPr lang="en-US" sz="1600" dirty="0" smtClean="0"/>
              <a:t>liable to the IRS </a:t>
            </a:r>
            <a:r>
              <a:rPr lang="en-US" sz="1600" dirty="0"/>
              <a:t>for the failure to withhold unemployment insurance taxes (FUTA and SUTA). </a:t>
            </a:r>
          </a:p>
          <a:p>
            <a:pPr lvl="1"/>
            <a:r>
              <a:rPr lang="en-US" sz="1600" dirty="0"/>
              <a:t>The employer will be found liable if a non-employee files for unemployment insurance benefits that are provided by state funds to “employees” and a state agency ultimately determines that the worker was actually an </a:t>
            </a:r>
            <a:r>
              <a:rPr lang="en-US" sz="1600" i="1" dirty="0"/>
              <a:t>employee</a:t>
            </a:r>
            <a:r>
              <a:rPr lang="en-US" sz="1600" dirty="0"/>
              <a:t>. </a:t>
            </a:r>
          </a:p>
          <a:p>
            <a:pPr marL="630936" lvl="2" indent="0">
              <a:buNone/>
            </a:pPr>
            <a:endParaRPr lang="en-US" sz="1800" dirty="0"/>
          </a:p>
        </p:txBody>
      </p:sp>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Liability for misclassifying employees as non-employees</a:t>
            </a:r>
            <a:endParaRPr lang="en-US" dirty="0"/>
          </a:p>
        </p:txBody>
      </p:sp>
    </p:spTree>
    <p:extLst>
      <p:ext uri="{BB962C8B-B14F-4D97-AF65-F5344CB8AC3E}">
        <p14:creationId xmlns:p14="http://schemas.microsoft.com/office/powerpoint/2010/main" val="19755769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smtClean="0"/>
          </a:p>
          <a:p>
            <a:r>
              <a:rPr lang="en-US" sz="2400" dirty="0" smtClean="0"/>
              <a:t>Under workers' compensation statutes: </a:t>
            </a:r>
          </a:p>
          <a:p>
            <a:pPr lvl="1"/>
            <a:r>
              <a:rPr lang="en-US" sz="2000" dirty="0"/>
              <a:t>Employer subject to penalty not to exceed $5,000 for each employee of that employer who </a:t>
            </a:r>
            <a:r>
              <a:rPr lang="en-US" sz="2000" dirty="0" smtClean="0"/>
              <a:t>is misclassified </a:t>
            </a:r>
            <a:r>
              <a:rPr lang="en-US" sz="2000" dirty="0" smtClean="0"/>
              <a:t>as </a:t>
            </a:r>
            <a:r>
              <a:rPr lang="en-US" sz="2000" dirty="0"/>
              <a:t>an independent </a:t>
            </a:r>
            <a:r>
              <a:rPr lang="en-US" sz="2000" dirty="0" smtClean="0"/>
              <a:t>contractor.  </a:t>
            </a:r>
            <a:r>
              <a:rPr lang="en-US" sz="1600" dirty="0" smtClean="0"/>
              <a:t>Fla </a:t>
            </a:r>
            <a:r>
              <a:rPr lang="en-US" sz="1600" dirty="0"/>
              <a:t>Stat Ann § 440.10 [West</a:t>
            </a:r>
            <a:r>
              <a:rPr lang="en-US" sz="1600" dirty="0" smtClean="0"/>
              <a:t>]. </a:t>
            </a:r>
          </a:p>
          <a:p>
            <a:pPr lvl="1"/>
            <a:r>
              <a:rPr lang="en-US" sz="2000" dirty="0" smtClean="0"/>
              <a:t>Employer </a:t>
            </a:r>
            <a:r>
              <a:rPr lang="en-US" sz="2000" dirty="0"/>
              <a:t>may be </a:t>
            </a:r>
            <a:r>
              <a:rPr lang="en-US" sz="2000" dirty="0" smtClean="0"/>
              <a:t>required to </a:t>
            </a:r>
            <a:r>
              <a:rPr lang="en-US" sz="2000" dirty="0"/>
              <a:t>pay for injured-worker’s medical expenses related to workers’ compensation injury. </a:t>
            </a:r>
            <a:r>
              <a:rPr lang="en-US" sz="1400" dirty="0" smtClean="0"/>
              <a:t> </a:t>
            </a:r>
            <a:endParaRPr lang="en-US" sz="500" dirty="0" smtClean="0"/>
          </a:p>
          <a:p>
            <a:pPr lvl="1"/>
            <a:endParaRPr lang="en-US" sz="1700" dirty="0"/>
          </a:p>
          <a:p>
            <a:pPr lvl="1"/>
            <a:endParaRPr lang="en-US" sz="1600" dirty="0" smtClean="0"/>
          </a:p>
          <a:p>
            <a:pPr lvl="1"/>
            <a:endParaRPr lang="en-US" sz="2000" dirty="0"/>
          </a:p>
        </p:txBody>
      </p:sp>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Liability for misclassifying employees as non-employees</a:t>
            </a:r>
            <a:endParaRPr lang="en-US" dirty="0"/>
          </a:p>
        </p:txBody>
      </p:sp>
    </p:spTree>
    <p:extLst>
      <p:ext uri="{BB962C8B-B14F-4D97-AF65-F5344CB8AC3E}">
        <p14:creationId xmlns:p14="http://schemas.microsoft.com/office/powerpoint/2010/main" val="16015663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800100" y="609600"/>
            <a:ext cx="7543800" cy="3307080"/>
          </a:xfrm>
        </p:spPr>
        <p:txBody>
          <a:bodyPr/>
          <a:lstStyle/>
          <a:p>
            <a:pPr algn="ctr">
              <a:buNone/>
            </a:pPr>
            <a:r>
              <a:rPr lang="en-US" sz="7200" dirty="0" smtClean="0"/>
              <a:t>THANK YOU</a:t>
            </a:r>
          </a:p>
          <a:p>
            <a:pPr algn="ctr">
              <a:buNone/>
            </a:pPr>
            <a:endParaRPr lang="en-US" sz="2400" dirty="0" smtClean="0"/>
          </a:p>
          <a:p>
            <a:pPr algn="ctr">
              <a:buNone/>
            </a:pPr>
            <a:r>
              <a:rPr lang="en-US" sz="2400" dirty="0" smtClean="0"/>
              <a:t>York M. Flik</a:t>
            </a:r>
          </a:p>
          <a:p>
            <a:pPr algn="ctr">
              <a:buNone/>
            </a:pPr>
            <a:r>
              <a:rPr lang="en-US" sz="2400" dirty="0" smtClean="0"/>
              <a:t>yflik@anblaw.com</a:t>
            </a:r>
          </a:p>
          <a:p>
            <a:pPr algn="ctr">
              <a:buNone/>
            </a:pPr>
            <a:r>
              <a:rPr lang="en-US" sz="2400" dirty="0" smtClean="0"/>
              <a:t>Allen Norton &amp; Blue, P.A.</a:t>
            </a:r>
          </a:p>
          <a:p>
            <a:pPr>
              <a:buNone/>
            </a:pPr>
            <a:endParaRPr lang="en-US" dirty="0"/>
          </a:p>
        </p:txBody>
      </p:sp>
      <p:pic>
        <p:nvPicPr>
          <p:cNvPr id="6" name="Picture 5" descr="Logo.jpg"/>
          <p:cNvPicPr/>
          <p:nvPr/>
        </p:nvPicPr>
        <p:blipFill>
          <a:blip r:embed="rId2" cstate="print">
            <a:clrChange>
              <a:clrFrom>
                <a:srgbClr val="FFFFFF"/>
              </a:clrFrom>
              <a:clrTo>
                <a:srgbClr val="FFFFFF">
                  <a:alpha val="0"/>
                </a:srgbClr>
              </a:clrTo>
            </a:clrChange>
          </a:blip>
          <a:srcRect l="5415" b="-15"/>
          <a:stretch>
            <a:fillRect/>
          </a:stretch>
        </p:blipFill>
        <p:spPr>
          <a:xfrm>
            <a:off x="2819400" y="3962400"/>
            <a:ext cx="3505200" cy="2286000"/>
          </a:xfrm>
          <a:prstGeom prst="rect">
            <a:avLst/>
          </a:prstGeom>
        </p:spPr>
      </p:pic>
    </p:spTree>
    <p:extLst>
      <p:ext uri="{BB962C8B-B14F-4D97-AF65-F5344CB8AC3E}">
        <p14:creationId xmlns:p14="http://schemas.microsoft.com/office/powerpoint/2010/main" val="1636328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900" b="1" dirty="0" smtClean="0"/>
              <a:t>Florida Civil Rights Act </a:t>
            </a:r>
            <a:r>
              <a:rPr lang="en-US" sz="3900" dirty="0" smtClean="0"/>
              <a:t>– same protection as the Title VII plus age, handicap, marital status.</a:t>
            </a:r>
          </a:p>
          <a:p>
            <a:pPr lvl="1"/>
            <a:r>
              <a:rPr lang="en-US" sz="2200" dirty="0"/>
              <a:t>Applies to employers with </a:t>
            </a:r>
            <a:r>
              <a:rPr lang="en-US" sz="2200" b="1" dirty="0" smtClean="0"/>
              <a:t>15 </a:t>
            </a:r>
            <a:r>
              <a:rPr lang="en-US" sz="2200" dirty="0" smtClean="0"/>
              <a:t>or </a:t>
            </a:r>
            <a:r>
              <a:rPr lang="en-US" sz="2200" dirty="0"/>
              <a:t>more </a:t>
            </a:r>
            <a:r>
              <a:rPr lang="en-US" sz="2200" dirty="0" smtClean="0"/>
              <a:t>employees. </a:t>
            </a:r>
            <a:endParaRPr lang="en-US" sz="2200" dirty="0"/>
          </a:p>
        </p:txBody>
      </p:sp>
      <p:sp>
        <p:nvSpPr>
          <p:cNvPr id="3" name="Title 2"/>
          <p:cNvSpPr>
            <a:spLocks noGrp="1"/>
          </p:cNvSpPr>
          <p:nvPr>
            <p:ph type="title"/>
          </p:nvPr>
        </p:nvSpPr>
        <p:spPr/>
        <p:txBody>
          <a:bodyPr/>
          <a:lstStyle/>
          <a:p>
            <a:r>
              <a:rPr lang="en-US" dirty="0" smtClean="0"/>
              <a:t>Employee v. Non-Employee	</a:t>
            </a:r>
            <a:endParaRPr lang="en-US" dirty="0"/>
          </a:p>
        </p:txBody>
      </p:sp>
    </p:spTree>
    <p:extLst>
      <p:ext uri="{BB962C8B-B14F-4D97-AF65-F5344CB8AC3E}">
        <p14:creationId xmlns:p14="http://schemas.microsoft.com/office/powerpoint/2010/main" val="2743594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000" b="1" dirty="0" smtClean="0"/>
              <a:t>Americans with Disabilities Act </a:t>
            </a:r>
            <a:r>
              <a:rPr lang="en-US" sz="3000" dirty="0" smtClean="0"/>
              <a:t>– provides reasonable accommodation for employees with disabilities, prohibits discrimination against individuals with disabilities.</a:t>
            </a:r>
          </a:p>
          <a:p>
            <a:pPr lvl="1"/>
            <a:r>
              <a:rPr lang="en-US" sz="1800" dirty="0" smtClean="0"/>
              <a:t>Applies to </a:t>
            </a:r>
            <a:r>
              <a:rPr lang="en-US" sz="1800" dirty="0"/>
              <a:t>employers </a:t>
            </a:r>
            <a:r>
              <a:rPr lang="en-US" sz="1800" dirty="0" smtClean="0"/>
              <a:t>with </a:t>
            </a:r>
            <a:r>
              <a:rPr lang="en-US" sz="1800" b="1" dirty="0"/>
              <a:t>15</a:t>
            </a:r>
            <a:r>
              <a:rPr lang="en-US" sz="1800" dirty="0"/>
              <a:t> or more </a:t>
            </a:r>
            <a:r>
              <a:rPr lang="en-US" sz="1800" dirty="0" smtClean="0"/>
              <a:t>employees. </a:t>
            </a:r>
            <a:endParaRPr lang="en-US" sz="1800" dirty="0"/>
          </a:p>
        </p:txBody>
      </p:sp>
      <p:sp>
        <p:nvSpPr>
          <p:cNvPr id="3" name="Title 2"/>
          <p:cNvSpPr>
            <a:spLocks noGrp="1"/>
          </p:cNvSpPr>
          <p:nvPr>
            <p:ph type="title"/>
          </p:nvPr>
        </p:nvSpPr>
        <p:spPr/>
        <p:txBody>
          <a:bodyPr/>
          <a:lstStyle/>
          <a:p>
            <a:r>
              <a:rPr lang="en-US" dirty="0" smtClean="0"/>
              <a:t>Employee v. Non-Employee	</a:t>
            </a:r>
            <a:endParaRPr lang="en-US" dirty="0"/>
          </a:p>
        </p:txBody>
      </p:sp>
    </p:spTree>
    <p:extLst>
      <p:ext uri="{BB962C8B-B14F-4D97-AF65-F5344CB8AC3E}">
        <p14:creationId xmlns:p14="http://schemas.microsoft.com/office/powerpoint/2010/main" val="2743594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534400" cy="2404872"/>
          </a:xfrm>
        </p:spPr>
        <p:txBody>
          <a:bodyPr>
            <a:normAutofit lnSpcReduction="10000"/>
          </a:bodyPr>
          <a:lstStyle/>
          <a:p>
            <a:r>
              <a:rPr lang="en-US" sz="3500" b="1" dirty="0" smtClean="0"/>
              <a:t>Fair Labor Standards Act</a:t>
            </a:r>
            <a:r>
              <a:rPr lang="en-US" sz="3500" dirty="0" smtClean="0"/>
              <a:t> – requires payment of minimum wage and overtime.</a:t>
            </a:r>
          </a:p>
          <a:p>
            <a:pPr lvl="1"/>
            <a:r>
              <a:rPr lang="en-US" sz="2400" dirty="0"/>
              <a:t>Applies to </a:t>
            </a:r>
            <a:r>
              <a:rPr lang="en-US" sz="2400" dirty="0" smtClean="0"/>
              <a:t>most employers </a:t>
            </a:r>
            <a:r>
              <a:rPr lang="en-US" sz="2400" dirty="0"/>
              <a:t>with one or more employees. </a:t>
            </a:r>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Employee v. Non-Employee	</a:t>
            </a:r>
            <a:endParaRPr lang="en-US" dirty="0"/>
          </a:p>
        </p:txBody>
      </p:sp>
    </p:spTree>
    <p:extLst>
      <p:ext uri="{BB962C8B-B14F-4D97-AF65-F5344CB8AC3E}">
        <p14:creationId xmlns:p14="http://schemas.microsoft.com/office/powerpoint/2010/main" val="2743594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219200"/>
            <a:ext cx="7620000" cy="4343400"/>
          </a:xfrm>
        </p:spPr>
        <p:txBody>
          <a:bodyPr>
            <a:noAutofit/>
          </a:bodyPr>
          <a:lstStyle/>
          <a:p>
            <a:r>
              <a:rPr lang="en-US" sz="2600" b="1" dirty="0" smtClean="0"/>
              <a:t>Family  and Medical Leave Act</a:t>
            </a:r>
            <a:r>
              <a:rPr lang="en-US" sz="2600" dirty="0" smtClean="0"/>
              <a:t> – provides employees with 12 weeks of leave </a:t>
            </a:r>
            <a:r>
              <a:rPr lang="en-US" sz="2600" dirty="0" smtClean="0"/>
              <a:t>due:</a:t>
            </a:r>
          </a:p>
          <a:p>
            <a:pPr lvl="1"/>
            <a:r>
              <a:rPr lang="en-US" sz="1600" dirty="0" smtClean="0"/>
              <a:t>the </a:t>
            </a:r>
            <a:r>
              <a:rPr lang="en-US" sz="1600" dirty="0"/>
              <a:t>birth of a child and to care for the newborn </a:t>
            </a:r>
            <a:r>
              <a:rPr lang="en-US" sz="1600" dirty="0" smtClean="0"/>
              <a:t>child; </a:t>
            </a:r>
            <a:endParaRPr lang="en-US" sz="1600" dirty="0"/>
          </a:p>
          <a:p>
            <a:pPr lvl="1"/>
            <a:r>
              <a:rPr lang="en-US" sz="1600" dirty="0"/>
              <a:t>the placement with the employee of a child for adoption or foster care and to care for the newly placed </a:t>
            </a:r>
            <a:r>
              <a:rPr lang="en-US" sz="1600" dirty="0" smtClean="0"/>
              <a:t>child; </a:t>
            </a:r>
            <a:endParaRPr lang="en-US" sz="1600" dirty="0"/>
          </a:p>
          <a:p>
            <a:pPr lvl="1"/>
            <a:r>
              <a:rPr lang="en-US" sz="1600" dirty="0"/>
              <a:t>to care for the employee’s spouse, child, or parent who has a serious health condition; </a:t>
            </a:r>
          </a:p>
          <a:p>
            <a:pPr lvl="1"/>
            <a:r>
              <a:rPr lang="en-US" sz="1600" dirty="0"/>
              <a:t>a serious health condition that makes the employee unable to perform the essential functions of his or her job</a:t>
            </a:r>
            <a:r>
              <a:rPr lang="en-US" sz="1600" dirty="0" smtClean="0"/>
              <a:t>; </a:t>
            </a:r>
            <a:r>
              <a:rPr lang="en-US" sz="1600" b="1" dirty="0" smtClean="0"/>
              <a:t>or</a:t>
            </a:r>
            <a:endParaRPr lang="en-US" sz="1600" dirty="0"/>
          </a:p>
          <a:p>
            <a:pPr lvl="1"/>
            <a:r>
              <a:rPr lang="en-US" sz="1600" dirty="0"/>
              <a:t>any qualifying exigency arising out of the fact that the employee’s spouse, son, daughter, or parent is a covered military member on </a:t>
            </a:r>
            <a:r>
              <a:rPr lang="en-US" sz="1600" dirty="0" smtClean="0"/>
              <a:t>covered </a:t>
            </a:r>
            <a:r>
              <a:rPr lang="en-US" sz="1600" dirty="0"/>
              <a:t>active </a:t>
            </a:r>
            <a:r>
              <a:rPr lang="en-US" sz="1600" dirty="0" smtClean="0"/>
              <a:t>duty</a:t>
            </a:r>
            <a:endParaRPr lang="en-US" sz="1600" dirty="0"/>
          </a:p>
          <a:p>
            <a:pPr lvl="2"/>
            <a:r>
              <a:rPr lang="en-US" sz="1600" dirty="0" smtClean="0"/>
              <a:t>Applies </a:t>
            </a:r>
            <a:r>
              <a:rPr lang="en-US" sz="1600" dirty="0" smtClean="0"/>
              <a:t>to employers </a:t>
            </a:r>
            <a:r>
              <a:rPr lang="en-US" sz="1600" dirty="0"/>
              <a:t>with </a:t>
            </a:r>
            <a:r>
              <a:rPr lang="en-US" sz="1600" b="1" dirty="0"/>
              <a:t>50</a:t>
            </a:r>
            <a:r>
              <a:rPr lang="en-US" sz="1600" dirty="0"/>
              <a:t> or more employees</a:t>
            </a:r>
            <a:endParaRPr lang="en-US" sz="1600" dirty="0" smtClean="0"/>
          </a:p>
        </p:txBody>
      </p:sp>
      <p:sp>
        <p:nvSpPr>
          <p:cNvPr id="3" name="Title 2"/>
          <p:cNvSpPr>
            <a:spLocks noGrp="1"/>
          </p:cNvSpPr>
          <p:nvPr>
            <p:ph type="title"/>
          </p:nvPr>
        </p:nvSpPr>
        <p:spPr/>
        <p:txBody>
          <a:bodyPr/>
          <a:lstStyle/>
          <a:p>
            <a:r>
              <a:rPr lang="en-US" dirty="0" smtClean="0"/>
              <a:t>Employee v. Non-Employee	</a:t>
            </a:r>
            <a:endParaRPr lang="en-US" dirty="0"/>
          </a:p>
        </p:txBody>
      </p:sp>
    </p:spTree>
    <p:extLst>
      <p:ext uri="{BB962C8B-B14F-4D97-AF65-F5344CB8AC3E}">
        <p14:creationId xmlns:p14="http://schemas.microsoft.com/office/powerpoint/2010/main" val="29401235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984</TotalTime>
  <Words>3435</Words>
  <Application>Microsoft Office PowerPoint</Application>
  <PresentationFormat>On-screen Show (4:3)</PresentationFormat>
  <Paragraphs>336</Paragraphs>
  <Slides>58</Slides>
  <Notes>2</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Concourse</vt:lpstr>
      <vt:lpstr>Florida Public Human Resources Association Conference   INTERNS, VOLUNTEERS, AND CONTRACTORS </vt:lpstr>
      <vt:lpstr>Employment Relationships</vt:lpstr>
      <vt:lpstr>ULTIMATE QUESTION:  Employee v. Non-Employee</vt:lpstr>
      <vt:lpstr>Employee v. Non-Employee </vt:lpstr>
      <vt:lpstr>Employee v. Non-Employee </vt:lpstr>
      <vt:lpstr>Employee v. Non-Employee </vt:lpstr>
      <vt:lpstr>Employee v. Non-Employee </vt:lpstr>
      <vt:lpstr>Employee v. Non-Employee </vt:lpstr>
      <vt:lpstr>Employee v. Non-Employee </vt:lpstr>
      <vt:lpstr>Employee v. Non-Employee </vt:lpstr>
      <vt:lpstr>Employee v. Non-Employee </vt:lpstr>
      <vt:lpstr>Non-Employees Rights</vt:lpstr>
      <vt:lpstr>Non-Employees</vt:lpstr>
      <vt:lpstr>Non-Employees</vt:lpstr>
      <vt:lpstr>INDEPENDENT CONTRACTORS</vt:lpstr>
      <vt:lpstr>INDEPENDENT CONTRACTORS</vt:lpstr>
      <vt:lpstr>Economic Realities Test</vt:lpstr>
      <vt:lpstr>PowerPoint Presentation</vt:lpstr>
      <vt:lpstr>Work Integral to the Business</vt:lpstr>
      <vt:lpstr>Work Integral to the Business</vt:lpstr>
      <vt:lpstr>Managerial Skill for Profit/Loss</vt:lpstr>
      <vt:lpstr>Managerial Skill for Profit/Loss</vt:lpstr>
      <vt:lpstr>Managerial Skill for Profit/Loss</vt:lpstr>
      <vt:lpstr>Relative Investment</vt:lpstr>
      <vt:lpstr>Relative Investment</vt:lpstr>
      <vt:lpstr>Skill and Initiative </vt:lpstr>
      <vt:lpstr>Skill and Initiative </vt:lpstr>
      <vt:lpstr>Permanency of the Relationship</vt:lpstr>
      <vt:lpstr>Permanency of the Relationship</vt:lpstr>
      <vt:lpstr>Control</vt:lpstr>
      <vt:lpstr>Control </vt:lpstr>
      <vt:lpstr>Control </vt:lpstr>
      <vt:lpstr>Fed Ex Loses $11 Million</vt:lpstr>
      <vt:lpstr>INDEPENDENT CONTRACTORS</vt:lpstr>
      <vt:lpstr>IRS: Behavioral Control</vt:lpstr>
      <vt:lpstr>IRS: Financial Control</vt:lpstr>
      <vt:lpstr>IRS: Type of Relationship</vt:lpstr>
      <vt:lpstr>Employee v. Independent Contractor</vt:lpstr>
      <vt:lpstr>“Employee”</vt:lpstr>
      <vt:lpstr>“Employee”</vt:lpstr>
      <vt:lpstr>INTERNS/TRAINEES</vt:lpstr>
      <vt:lpstr>PowerPoint Presentation</vt:lpstr>
      <vt:lpstr>INTERNS/TRAINEES</vt:lpstr>
      <vt:lpstr>INTERNS/TRAINEES</vt:lpstr>
      <vt:lpstr>Intern/Trainee Cases</vt:lpstr>
      <vt:lpstr>Intern/Trainee Cases</vt:lpstr>
      <vt:lpstr>VOLUNTEERS</vt:lpstr>
      <vt:lpstr>VOLUNTEERS</vt:lpstr>
      <vt:lpstr>VOLUNTEERS</vt:lpstr>
      <vt:lpstr>VOLUNTEERS</vt:lpstr>
      <vt:lpstr>VOLUNTEERS</vt:lpstr>
      <vt:lpstr>VOLUNTEERS</vt:lpstr>
      <vt:lpstr> Liability for misclassifying employees as non-employees</vt:lpstr>
      <vt:lpstr> Liability for misclassifying employees as non-employees</vt:lpstr>
      <vt:lpstr> Liability for misclassifying employees as non-employees</vt:lpstr>
      <vt:lpstr> Liability for misclassifying employees as non-employees</vt:lpstr>
      <vt:lpstr> Liability for misclassifying employees as non-employees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Florida Public Human Resources Association Conference   INTERNS, VOLUNTEERS, AND CONTRACTORS  UNDER THE FAIR LABOR STANDARDS ACT</dc:title>
  <dc:creator>Vanessa Contreras</dc:creator>
  <cp:lastModifiedBy>Vanessa Contreras</cp:lastModifiedBy>
  <cp:revision>108</cp:revision>
  <cp:lastPrinted>2015-07-31T20:13:41Z</cp:lastPrinted>
  <dcterms:created xsi:type="dcterms:W3CDTF">2015-07-28T15:42:23Z</dcterms:created>
  <dcterms:modified xsi:type="dcterms:W3CDTF">2015-08-03T20:32:20Z</dcterms:modified>
</cp:coreProperties>
</file>